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4"/>
  </p:notesMasterIdLst>
  <p:sldIdLst>
    <p:sldId id="319" r:id="rId5"/>
    <p:sldId id="2142533929" r:id="rId6"/>
    <p:sldId id="2142533958" r:id="rId7"/>
    <p:sldId id="2142533932" r:id="rId8"/>
    <p:sldId id="2142533933" r:id="rId9"/>
    <p:sldId id="2142533934" r:id="rId10"/>
    <p:sldId id="2142533935" r:id="rId11"/>
    <p:sldId id="2142533936" r:id="rId12"/>
    <p:sldId id="2142533937" r:id="rId13"/>
    <p:sldId id="2142533938" r:id="rId14"/>
    <p:sldId id="2142533939" r:id="rId15"/>
    <p:sldId id="2142533940" r:id="rId16"/>
    <p:sldId id="2142533941" r:id="rId17"/>
    <p:sldId id="2142533942" r:id="rId18"/>
    <p:sldId id="2142533943" r:id="rId19"/>
    <p:sldId id="2142533945" r:id="rId20"/>
    <p:sldId id="2142533946" r:id="rId21"/>
    <p:sldId id="2142533944" r:id="rId22"/>
    <p:sldId id="2142533947" r:id="rId23"/>
    <p:sldId id="2142533959" r:id="rId24"/>
    <p:sldId id="2142533948" r:id="rId25"/>
    <p:sldId id="2142533949" r:id="rId26"/>
    <p:sldId id="2142533950" r:id="rId27"/>
    <p:sldId id="2142533951" r:id="rId28"/>
    <p:sldId id="2142533952" r:id="rId29"/>
    <p:sldId id="2142533953" r:id="rId30"/>
    <p:sldId id="2142533954" r:id="rId31"/>
    <p:sldId id="2142533955" r:id="rId32"/>
    <p:sldId id="2142533957" r:id="rId33"/>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102E32-6845-A7F2-BF02-04B7EA087550}" name="Kimberly Anderson" initials="KA" userId="S::kimberly.anderson@caremax.com::f29f2d8c-62b5-46a5-99db-4e838ecbd391" providerId="AD"/>
  <p188:author id="{1FA5854E-F5C7-29C6-49F2-883096CDCAB0}" name="Augelique Stone" initials="AS" userId="S::augelique.stone@caremax.com::9aa78a4e-1361-4dd7-bfb8-8924255890dc" providerId="AD"/>
  <p188:author id="{C02BD4C3-7BFE-343C-B12E-74F2B0947084}" name="Becky Plesser" initials="BP" userId="S::becky.plesser@caremax.com::e86f6798-137d-4b2e-9a2c-7dab27745b2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6A8"/>
    <a:srgbClr val="84BD00"/>
    <a:srgbClr val="00B0F0"/>
    <a:srgbClr val="614B79"/>
    <a:srgbClr val="8DC63F"/>
    <a:srgbClr val="4F81BD"/>
    <a:srgbClr val="94B8DA"/>
    <a:srgbClr val="90B5D7"/>
    <a:srgbClr val="497F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976" y="4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berly Anderson" userId="f29f2d8c-62b5-46a5-99db-4e838ecbd391" providerId="ADAL" clId="{B937EBD4-DE0D-4196-849B-750DED062045}"/>
    <pc:docChg chg="delSld modSld">
      <pc:chgData name="Kimberly Anderson" userId="f29f2d8c-62b5-46a5-99db-4e838ecbd391" providerId="ADAL" clId="{B937EBD4-DE0D-4196-849B-750DED062045}" dt="2024-03-15T14:41:23.665" v="23"/>
      <pc:docMkLst>
        <pc:docMk/>
      </pc:docMkLst>
      <pc:sldChg chg="modSp mod">
        <pc:chgData name="Kimberly Anderson" userId="f29f2d8c-62b5-46a5-99db-4e838ecbd391" providerId="ADAL" clId="{B937EBD4-DE0D-4196-849B-750DED062045}" dt="2024-03-15T14:16:44.334" v="22" actId="20577"/>
        <pc:sldMkLst>
          <pc:docMk/>
          <pc:sldMk cId="904750192" sldId="2142533934"/>
        </pc:sldMkLst>
        <pc:spChg chg="mod">
          <ac:chgData name="Kimberly Anderson" userId="f29f2d8c-62b5-46a5-99db-4e838ecbd391" providerId="ADAL" clId="{B937EBD4-DE0D-4196-849B-750DED062045}" dt="2024-03-15T14:16:44.334" v="22" actId="20577"/>
          <ac:spMkLst>
            <pc:docMk/>
            <pc:sldMk cId="904750192" sldId="2142533934"/>
            <ac:spMk id="9" creationId="{6D033A3A-15A6-73D2-953F-081AFF0623CB}"/>
          </ac:spMkLst>
        </pc:spChg>
      </pc:sldChg>
      <pc:sldChg chg="modSp mod">
        <pc:chgData name="Kimberly Anderson" userId="f29f2d8c-62b5-46a5-99db-4e838ecbd391" providerId="ADAL" clId="{B937EBD4-DE0D-4196-849B-750DED062045}" dt="2024-03-15T14:41:23.665" v="23"/>
        <pc:sldMkLst>
          <pc:docMk/>
          <pc:sldMk cId="979053398" sldId="2142533955"/>
        </pc:sldMkLst>
        <pc:spChg chg="mod">
          <ac:chgData name="Kimberly Anderson" userId="f29f2d8c-62b5-46a5-99db-4e838ecbd391" providerId="ADAL" clId="{B937EBD4-DE0D-4196-849B-750DED062045}" dt="2024-03-15T14:41:23.665" v="23"/>
          <ac:spMkLst>
            <pc:docMk/>
            <pc:sldMk cId="979053398" sldId="2142533955"/>
            <ac:spMk id="9" creationId="{9CFEC2B5-EA5F-772D-EFC7-22030BF0BA52}"/>
          </ac:spMkLst>
        </pc:spChg>
      </pc:sldChg>
      <pc:sldChg chg="del">
        <pc:chgData name="Kimberly Anderson" userId="f29f2d8c-62b5-46a5-99db-4e838ecbd391" providerId="ADAL" clId="{B937EBD4-DE0D-4196-849B-750DED062045}" dt="2024-03-08T18:13:14.442" v="0" actId="47"/>
        <pc:sldMkLst>
          <pc:docMk/>
          <pc:sldMk cId="1380432866" sldId="21425339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523D1B9-E97B-4445-829C-06D034F33E48}" type="datetimeFigureOut">
              <a:rPr lang="en-US" smtClean="0"/>
              <a:t>3/15/2024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B1529441-7B54-491F-A8EC-63ECFDBF387A}" type="slidenum">
              <a:rPr lang="en-US" smtClean="0"/>
              <a:t>‹#›</a:t>
            </a:fld>
            <a:endParaRPr lang="en-US"/>
          </a:p>
        </p:txBody>
      </p:sp>
    </p:spTree>
    <p:extLst>
      <p:ext uri="{BB962C8B-B14F-4D97-AF65-F5344CB8AC3E}">
        <p14:creationId xmlns:p14="http://schemas.microsoft.com/office/powerpoint/2010/main" val="268012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a:t>
            </a:fld>
            <a:endParaRPr lang="en-US"/>
          </a:p>
        </p:txBody>
      </p:sp>
    </p:spTree>
    <p:extLst>
      <p:ext uri="{BB962C8B-B14F-4D97-AF65-F5344CB8AC3E}">
        <p14:creationId xmlns:p14="http://schemas.microsoft.com/office/powerpoint/2010/main" val="926342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16</a:t>
            </a:fld>
            <a:endParaRPr lang="en-US"/>
          </a:p>
        </p:txBody>
      </p:sp>
    </p:spTree>
    <p:extLst>
      <p:ext uri="{BB962C8B-B14F-4D97-AF65-F5344CB8AC3E}">
        <p14:creationId xmlns:p14="http://schemas.microsoft.com/office/powerpoint/2010/main" val="1668289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New slide</a:t>
            </a:r>
          </a:p>
        </p:txBody>
      </p:sp>
      <p:sp>
        <p:nvSpPr>
          <p:cNvPr id="4" name="Slide Number Placeholder 3"/>
          <p:cNvSpPr>
            <a:spLocks noGrp="1"/>
          </p:cNvSpPr>
          <p:nvPr>
            <p:ph type="sldNum" sz="quarter" idx="5"/>
          </p:nvPr>
        </p:nvSpPr>
        <p:spPr/>
        <p:txBody>
          <a:bodyPr/>
          <a:lstStyle/>
          <a:p>
            <a:fld id="{B1529441-7B54-491F-A8EC-63ECFDBF387A}" type="slidenum">
              <a:rPr lang="en-US" smtClean="0"/>
              <a:t>20</a:t>
            </a:fld>
            <a:endParaRPr lang="en-US"/>
          </a:p>
        </p:txBody>
      </p:sp>
    </p:spTree>
    <p:extLst>
      <p:ext uri="{BB962C8B-B14F-4D97-AF65-F5344CB8AC3E}">
        <p14:creationId xmlns:p14="http://schemas.microsoft.com/office/powerpoint/2010/main" val="79670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21</a:t>
            </a:fld>
            <a:endParaRPr lang="en-US"/>
          </a:p>
        </p:txBody>
      </p:sp>
    </p:spTree>
    <p:extLst>
      <p:ext uri="{BB962C8B-B14F-4D97-AF65-F5344CB8AC3E}">
        <p14:creationId xmlns:p14="http://schemas.microsoft.com/office/powerpoint/2010/main" val="375199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27</a:t>
            </a:fld>
            <a:endParaRPr lang="en-US"/>
          </a:p>
        </p:txBody>
      </p:sp>
    </p:spTree>
    <p:extLst>
      <p:ext uri="{BB962C8B-B14F-4D97-AF65-F5344CB8AC3E}">
        <p14:creationId xmlns:p14="http://schemas.microsoft.com/office/powerpoint/2010/main" val="898133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28</a:t>
            </a:fld>
            <a:endParaRPr lang="en-US"/>
          </a:p>
        </p:txBody>
      </p:sp>
    </p:spTree>
    <p:extLst>
      <p:ext uri="{BB962C8B-B14F-4D97-AF65-F5344CB8AC3E}">
        <p14:creationId xmlns:p14="http://schemas.microsoft.com/office/powerpoint/2010/main" val="2606575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New slide</a:t>
            </a:r>
          </a:p>
        </p:txBody>
      </p:sp>
      <p:sp>
        <p:nvSpPr>
          <p:cNvPr id="4" name="Slide Number Placeholder 3"/>
          <p:cNvSpPr>
            <a:spLocks noGrp="1"/>
          </p:cNvSpPr>
          <p:nvPr>
            <p:ph type="sldNum" sz="quarter" idx="5"/>
          </p:nvPr>
        </p:nvSpPr>
        <p:spPr/>
        <p:txBody>
          <a:bodyPr/>
          <a:lstStyle/>
          <a:p>
            <a:fld id="{B1529441-7B54-491F-A8EC-63ECFDBF387A}" type="slidenum">
              <a:rPr lang="en-US" smtClean="0"/>
              <a:t>2</a:t>
            </a:fld>
            <a:endParaRPr lang="en-US"/>
          </a:p>
        </p:txBody>
      </p:sp>
    </p:spTree>
    <p:extLst>
      <p:ext uri="{BB962C8B-B14F-4D97-AF65-F5344CB8AC3E}">
        <p14:creationId xmlns:p14="http://schemas.microsoft.com/office/powerpoint/2010/main" val="1433527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3</a:t>
            </a:fld>
            <a:endParaRPr lang="en-US"/>
          </a:p>
        </p:txBody>
      </p:sp>
    </p:spTree>
    <p:extLst>
      <p:ext uri="{BB962C8B-B14F-4D97-AF65-F5344CB8AC3E}">
        <p14:creationId xmlns:p14="http://schemas.microsoft.com/office/powerpoint/2010/main" val="2389263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4</a:t>
            </a:fld>
            <a:endParaRPr lang="en-US"/>
          </a:p>
        </p:txBody>
      </p:sp>
    </p:spTree>
    <p:extLst>
      <p:ext uri="{BB962C8B-B14F-4D97-AF65-F5344CB8AC3E}">
        <p14:creationId xmlns:p14="http://schemas.microsoft.com/office/powerpoint/2010/main" val="2377811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6</a:t>
            </a:fld>
            <a:endParaRPr lang="en-US"/>
          </a:p>
        </p:txBody>
      </p:sp>
    </p:spTree>
    <p:extLst>
      <p:ext uri="{BB962C8B-B14F-4D97-AF65-F5344CB8AC3E}">
        <p14:creationId xmlns:p14="http://schemas.microsoft.com/office/powerpoint/2010/main" val="1685901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8</a:t>
            </a:fld>
            <a:endParaRPr lang="en-US"/>
          </a:p>
        </p:txBody>
      </p:sp>
    </p:spTree>
    <p:extLst>
      <p:ext uri="{BB962C8B-B14F-4D97-AF65-F5344CB8AC3E}">
        <p14:creationId xmlns:p14="http://schemas.microsoft.com/office/powerpoint/2010/main" val="1486428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9</a:t>
            </a:fld>
            <a:endParaRPr lang="en-US"/>
          </a:p>
        </p:txBody>
      </p:sp>
    </p:spTree>
    <p:extLst>
      <p:ext uri="{BB962C8B-B14F-4D97-AF65-F5344CB8AC3E}">
        <p14:creationId xmlns:p14="http://schemas.microsoft.com/office/powerpoint/2010/main" val="18975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10</a:t>
            </a:fld>
            <a:endParaRPr lang="en-US"/>
          </a:p>
        </p:txBody>
      </p:sp>
    </p:spTree>
    <p:extLst>
      <p:ext uri="{BB962C8B-B14F-4D97-AF65-F5344CB8AC3E}">
        <p14:creationId xmlns:p14="http://schemas.microsoft.com/office/powerpoint/2010/main" val="2069628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11</a:t>
            </a:fld>
            <a:endParaRPr lang="en-US"/>
          </a:p>
        </p:txBody>
      </p:sp>
    </p:spTree>
    <p:extLst>
      <p:ext uri="{BB962C8B-B14F-4D97-AF65-F5344CB8AC3E}">
        <p14:creationId xmlns:p14="http://schemas.microsoft.com/office/powerpoint/2010/main" val="3566978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8739" y="-17271"/>
            <a:ext cx="11553063" cy="1007363"/>
          </a:xfrm>
          <a:prstGeom prst="rect">
            <a:avLst/>
          </a:prstGeom>
        </p:spPr>
        <p:txBody>
          <a:bodyPr wrap="square" lIns="0" tIns="0" rIns="0" bIns="0">
            <a:spAutoFit/>
          </a:bodyPr>
          <a:lstStyle>
            <a:lvl1pPr>
              <a:defRPr sz="4400" b="1" i="0">
                <a:solidFill>
                  <a:srgbClr val="00AFEF"/>
                </a:solidFill>
                <a:latin typeface="Gill Sans MT"/>
                <a:cs typeface="Gill Sans MT"/>
              </a:defRPr>
            </a:lvl1pPr>
          </a:lstStyle>
          <a:p>
            <a:endParaRPr/>
          </a:p>
        </p:txBody>
      </p:sp>
      <p:sp>
        <p:nvSpPr>
          <p:cNvPr id="3" name="Holder 3"/>
          <p:cNvSpPr>
            <a:spLocks noGrp="1"/>
          </p:cNvSpPr>
          <p:nvPr>
            <p:ph type="subTitle" idx="4"/>
          </p:nvPr>
        </p:nvSpPr>
        <p:spPr>
          <a:xfrm>
            <a:off x="2898394" y="4244594"/>
            <a:ext cx="6457315" cy="1515364"/>
          </a:xfrm>
          <a:prstGeom prst="rect">
            <a:avLst/>
          </a:prstGeom>
        </p:spPr>
        <p:txBody>
          <a:bodyPr wrap="square" lIns="0" tIns="0" rIns="0" bIns="0">
            <a:spAutoFit/>
          </a:bodyPr>
          <a:lstStyle>
            <a:lvl1pPr>
              <a:defRPr sz="4400" b="1" i="0">
                <a:solidFill>
                  <a:srgbClr val="6F2F9F"/>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FEF"/>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4400" b="1" i="0">
                <a:solidFill>
                  <a:srgbClr val="6F2F9F"/>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FEF"/>
                </a:solidFill>
                <a:latin typeface="Gill Sans MT"/>
                <a:cs typeface="Gill Sans M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FEF"/>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56361" y="80790"/>
            <a:ext cx="11316843" cy="1564875"/>
          </a:xfrm>
          <a:prstGeom prst="rect">
            <a:avLst/>
          </a:prstGeom>
        </p:spPr>
        <p:txBody>
          <a:bodyPr wrap="square" lIns="0" tIns="0" rIns="0" bIns="0">
            <a:spAutoFit/>
          </a:bodyPr>
          <a:lstStyle>
            <a:lvl1pPr>
              <a:defRPr sz="4400" b="1" i="0">
                <a:solidFill>
                  <a:srgbClr val="00AFEF"/>
                </a:solidFill>
                <a:latin typeface="Gill Sans MT"/>
                <a:cs typeface="Gill Sans MT"/>
              </a:defRPr>
            </a:lvl1pPr>
          </a:lstStyle>
          <a:p>
            <a:endParaRPr/>
          </a:p>
        </p:txBody>
      </p:sp>
      <p:sp>
        <p:nvSpPr>
          <p:cNvPr id="3" name="Holder 3"/>
          <p:cNvSpPr>
            <a:spLocks noGrp="1"/>
          </p:cNvSpPr>
          <p:nvPr>
            <p:ph type="body" idx="1"/>
          </p:nvPr>
        </p:nvSpPr>
        <p:spPr>
          <a:xfrm>
            <a:off x="3252215" y="3400297"/>
            <a:ext cx="8427085" cy="1830704"/>
          </a:xfrm>
          <a:prstGeom prst="rect">
            <a:avLst/>
          </a:prstGeom>
        </p:spPr>
        <p:txBody>
          <a:bodyPr wrap="square" lIns="0" tIns="0" rIns="0" bIns="0">
            <a:spAutoFit/>
          </a:bodyPr>
          <a:lstStyle>
            <a:lvl1pPr>
              <a:defRPr sz="4400" b="1" i="0">
                <a:solidFill>
                  <a:srgbClr val="6F2F9F"/>
                </a:solidFill>
                <a:latin typeface="Gill Sans MT"/>
                <a:cs typeface="Gill Sans MT"/>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scode.house.gov/view.xhtml?req=granuleid:USC-prelim-title42-section1320a-7b&amp;num=0&amp;edition=preli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ecfr.gov/cgi-bin/text-idx?SID=6e222fa7009c5eb908170e09558b6768&amp;mc=true&amp;node=pt42.5.1001&amp;rgn=div5%20-%20se42.5.1001_1952.#se42.5.1001_195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uscode.house.gov/view.xhtml?req=granuleid:USC-prelim-title42-section1395nn&amp;num=0&amp;edition=preli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oig.hhs.gov/exclusions/exclusions_list.asp" TargetMode="External"/><Relationship Id="rId2" Type="http://schemas.openxmlformats.org/officeDocument/2006/relationships/hyperlink" Target="https://uscode.house.gov/view.xhtml?req=granuleid:USC-prelim-title42-section1320a-7&amp;num=0&amp;edition=preli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scode.house.gov/view.xhtml?req=granuleid:USC-prelim-title42-section1320a-7a&amp;num=0&amp;edition=preli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scode.house.gov/view.xhtml?req=granuleid:USC-prelim-title18-section1347&amp;num=0&amp;edition=preli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teresa.mcmeans@caremax.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aremaxaco@caremax.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ompliance@CareMax.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reportanissue.com/carema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scode.house.gov/view.xhtml?path=/prelim@title31/subtitle3/chapter37/subchapter3&amp;edition=preli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uscode.house.gov/view.xhtml?req=granuleid:USC-prelim-title18-section287&amp;num=0&amp;edition=preli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2" y="3703320"/>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594360" y="3703320"/>
            <a:ext cx="10961369" cy="2646878"/>
          </a:xfrm>
          <a:solidFill>
            <a:srgbClr val="0076A8"/>
          </a:solidFill>
        </p:spPr>
        <p:txBody>
          <a:bodyPr wrap="square" lIns="0" tIns="0" rIns="0" bIns="0" anchor="t">
            <a:spAutoFit/>
          </a:bodyPr>
          <a:lstStyle/>
          <a:p>
            <a:pPr algn="ctr"/>
            <a:r>
              <a:rPr lang="en-US" sz="4000" dirty="0" err="1">
                <a:solidFill>
                  <a:schemeClr val="bg1"/>
                </a:solidFill>
                <a:latin typeface="Nunito"/>
              </a:rPr>
              <a:t>CareMax</a:t>
            </a:r>
            <a:r>
              <a:rPr lang="en-US" sz="4000" dirty="0">
                <a:solidFill>
                  <a:schemeClr val="bg1"/>
                </a:solidFill>
                <a:latin typeface="Nunito"/>
              </a:rPr>
              <a:t> Affiliate </a:t>
            </a:r>
            <a:br>
              <a:rPr lang="en-US" sz="4000" dirty="0">
                <a:solidFill>
                  <a:schemeClr val="bg1"/>
                </a:solidFill>
                <a:latin typeface="Nunito"/>
              </a:rPr>
            </a:br>
            <a:r>
              <a:rPr lang="en-US" sz="4000" dirty="0">
                <a:solidFill>
                  <a:schemeClr val="bg1"/>
                </a:solidFill>
                <a:latin typeface="Nunito"/>
              </a:rPr>
              <a:t>Medicare </a:t>
            </a:r>
            <a:r>
              <a:rPr lang="en-US" sz="4000" dirty="0" err="1">
                <a:solidFill>
                  <a:schemeClr val="bg1"/>
                </a:solidFill>
                <a:latin typeface="Nunito"/>
              </a:rPr>
              <a:t>ACO</a:t>
            </a:r>
            <a:r>
              <a:rPr lang="en-US" sz="4000" dirty="0">
                <a:solidFill>
                  <a:schemeClr val="bg1"/>
                </a:solidFill>
                <a:latin typeface="Nunito"/>
              </a:rPr>
              <a:t> Compliance &amp; Privacy Training </a:t>
            </a:r>
            <a:br>
              <a:rPr lang="en-US" dirty="0">
                <a:latin typeface="Nunito" pitchFamily="2" charset="0"/>
              </a:rPr>
            </a:br>
            <a:r>
              <a:rPr lang="en-US" dirty="0">
                <a:solidFill>
                  <a:schemeClr val="bg1"/>
                </a:solidFill>
                <a:latin typeface="Nunito"/>
              </a:rPr>
              <a:t>  </a:t>
            </a:r>
            <a:r>
              <a:rPr lang="en-US" sz="2400" dirty="0" err="1">
                <a:solidFill>
                  <a:schemeClr val="bg1"/>
                </a:solidFill>
                <a:latin typeface="Nunito"/>
              </a:rPr>
              <a:t>CareMax</a:t>
            </a:r>
            <a:r>
              <a:rPr lang="en-US" sz="2400" dirty="0">
                <a:solidFill>
                  <a:schemeClr val="bg1"/>
                </a:solidFill>
                <a:latin typeface="Nunito"/>
              </a:rPr>
              <a:t> Accountable Care Network, LLC  </a:t>
            </a:r>
            <a:br>
              <a:rPr lang="en-US" sz="2400" dirty="0">
                <a:latin typeface="Nunito" pitchFamily="2" charset="0"/>
              </a:rPr>
            </a:br>
            <a:r>
              <a:rPr lang="en-US" sz="2400" dirty="0" err="1">
                <a:solidFill>
                  <a:schemeClr val="bg1"/>
                </a:solidFill>
                <a:latin typeface="Nunito"/>
              </a:rPr>
              <a:t>CareMax</a:t>
            </a:r>
            <a:r>
              <a:rPr lang="en-US" sz="2400" dirty="0">
                <a:solidFill>
                  <a:schemeClr val="bg1"/>
                </a:solidFill>
                <a:latin typeface="Nunito"/>
              </a:rPr>
              <a:t> National Care Network, LLC</a:t>
            </a:r>
            <a:br>
              <a:rPr lang="en-US" sz="2400" dirty="0">
                <a:latin typeface="Nunito" pitchFamily="2" charset="0"/>
              </a:rPr>
            </a:br>
            <a:r>
              <a:rPr lang="en-US" sz="2400" dirty="0" err="1">
                <a:solidFill>
                  <a:schemeClr val="bg1"/>
                </a:solidFill>
                <a:latin typeface="Nunito"/>
              </a:rPr>
              <a:t>CareMax</a:t>
            </a:r>
            <a:r>
              <a:rPr lang="en-US" sz="2400" dirty="0">
                <a:solidFill>
                  <a:schemeClr val="bg1"/>
                </a:solidFill>
                <a:latin typeface="Nunito"/>
              </a:rPr>
              <a:t> Health Partners, LLC</a:t>
            </a:r>
            <a:endParaRPr lang="en-US" sz="2400" dirty="0">
              <a:solidFill>
                <a:schemeClr val="bg1"/>
              </a:solidFill>
              <a:latin typeface="Nunito" pitchFamily="2" charset="0"/>
            </a:endParaRPr>
          </a:p>
        </p:txBody>
      </p:sp>
      <p:pic>
        <p:nvPicPr>
          <p:cNvPr id="4" name="Picture 3" descr="Logo">
            <a:extLst>
              <a:ext uri="{FF2B5EF4-FFF2-40B4-BE49-F238E27FC236}">
                <a16:creationId xmlns:a16="http://schemas.microsoft.com/office/drawing/2014/main" id="{659F51BE-5D09-1F99-109E-D240E4C2B0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8489" y="122315"/>
            <a:ext cx="7620000" cy="2943225"/>
          </a:xfrm>
          <a:prstGeom prst="rect">
            <a:avLst/>
          </a:prstGeom>
        </p:spPr>
      </p:pic>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D7AF12-2496-129C-746C-81FA5AE0B80E}"/>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37B3D2CD-4D58-68FA-C1A8-2AFA3C3A82C7}"/>
              </a:ext>
            </a:extLst>
          </p:cNvPr>
          <p:cNvCxnSpPr>
            <a:cxnSpLocks/>
          </p:cNvCxnSpPr>
          <p:nvPr/>
        </p:nvCxnSpPr>
        <p:spPr>
          <a:xfrm>
            <a:off x="0" y="5129561"/>
            <a:ext cx="12192000" cy="0"/>
          </a:xfrm>
          <a:prstGeom prst="line">
            <a:avLst/>
          </a:prstGeom>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141362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568750"/>
            <a:ext cx="10644806" cy="4283224"/>
          </a:xfrm>
          <a:prstGeom prst="rect">
            <a:avLst/>
          </a:prstGeom>
        </p:spPr>
        <p:txBody>
          <a:bodyPr vert="horz" wrap="square" lIns="0" tIns="96520" rIns="0" bIns="0" rtlCol="0">
            <a:spAutoFit/>
          </a:bodyPr>
          <a:lstStyle/>
          <a:p>
            <a:pPr>
              <a:lnSpc>
                <a:spcPct val="100000"/>
              </a:lnSpc>
              <a:spcBef>
                <a:spcPts val="0"/>
              </a:spcBef>
              <a:defRPr/>
            </a:pPr>
            <a:r>
              <a:rPr lang="en-US" altLang="en-US" sz="1600" b="1">
                <a:latin typeface="Arial" panose="020B0604020202020204" pitchFamily="34" charset="0"/>
                <a:cs typeface="Arial" panose="020B0604020202020204" pitchFamily="34" charset="0"/>
              </a:rPr>
              <a:t>The AKS, </a:t>
            </a:r>
            <a:r>
              <a:rPr lang="en-US" altLang="en-US" sz="1600" b="1">
                <a:latin typeface="Arial" panose="020B0604020202020204" pitchFamily="34" charset="0"/>
                <a:cs typeface="Arial" panose="020B0604020202020204" pitchFamily="34" charset="0"/>
                <a:hlinkClick r:id="rId3"/>
              </a:rPr>
              <a:t>42 U.S.C. Section 1320a-7b(b)</a:t>
            </a:r>
            <a:r>
              <a:rPr lang="en-US" altLang="en-US" sz="1600">
                <a:latin typeface="Arial" panose="020B0604020202020204" pitchFamily="34" charset="0"/>
                <a:cs typeface="Arial" panose="020B0604020202020204" pitchFamily="34" charset="0"/>
              </a:rPr>
              <a:t>, makes it a crime to </a:t>
            </a:r>
            <a:r>
              <a:rPr lang="en-US" altLang="en-US" sz="1600" b="1">
                <a:latin typeface="Arial" panose="020B0604020202020204" pitchFamily="34" charset="0"/>
                <a:cs typeface="Arial" panose="020B0604020202020204" pitchFamily="34" charset="0"/>
              </a:rPr>
              <a:t>knowingly and willfully </a:t>
            </a:r>
            <a:r>
              <a:rPr lang="en-US" altLang="en-US" sz="1600">
                <a:latin typeface="Arial" panose="020B0604020202020204" pitchFamily="34" charset="0"/>
                <a:cs typeface="Arial" panose="020B0604020202020204" pitchFamily="34" charset="0"/>
              </a:rPr>
              <a:t>offer, pay, solicit, or receive any remuneration directly or indirectly to induce or reward patient referrals or the generation of business involving any item or service reimbursable by a federal health care program. When a provider offers, pays, solicits, or receives unlawful </a:t>
            </a:r>
            <a:r>
              <a:rPr lang="en-US" altLang="en-US" sz="1600" b="1">
                <a:latin typeface="Arial" panose="020B0604020202020204" pitchFamily="34" charset="0"/>
                <a:cs typeface="Arial" panose="020B0604020202020204" pitchFamily="34" charset="0"/>
              </a:rPr>
              <a:t>remuneration</a:t>
            </a:r>
            <a:r>
              <a:rPr lang="en-US" altLang="en-US" sz="1600">
                <a:latin typeface="Arial" panose="020B0604020202020204" pitchFamily="34" charset="0"/>
                <a:cs typeface="Arial" panose="020B0604020202020204" pitchFamily="34" charset="0"/>
              </a:rPr>
              <a:t>, the provider violates the AKS. </a:t>
            </a:r>
            <a:r>
              <a:rPr lang="en-US" altLang="en-US" sz="1600" b="1" u="sng">
                <a:latin typeface="Arial" panose="020B0604020202020204" pitchFamily="34" charset="0"/>
                <a:cs typeface="Arial" panose="020B0604020202020204" pitchFamily="34" charset="0"/>
              </a:rPr>
              <a:t>NOTE</a:t>
            </a:r>
            <a:r>
              <a:rPr lang="en-US" altLang="en-US" sz="1600" b="1">
                <a:latin typeface="Arial" panose="020B0604020202020204" pitchFamily="34" charset="0"/>
                <a:cs typeface="Arial" panose="020B0604020202020204" pitchFamily="34" charset="0"/>
              </a:rPr>
              <a:t>:</a:t>
            </a:r>
            <a:r>
              <a:rPr lang="en-US" altLang="en-US" sz="1600">
                <a:latin typeface="Arial" panose="020B0604020202020204" pitchFamily="34" charset="0"/>
                <a:cs typeface="Arial" panose="020B0604020202020204" pitchFamily="34" charset="0"/>
              </a:rPr>
              <a:t> Remuneration includes anything of value, such as cash, free rent, expensive hotel stays and meals, and excessive compensation for medical directorships or consultancies.</a:t>
            </a:r>
          </a:p>
          <a:p>
            <a:pPr>
              <a:lnSpc>
                <a:spcPct val="100000"/>
              </a:lnSpc>
              <a:spcBef>
                <a:spcPts val="0"/>
              </a:spcBef>
              <a:defRPr/>
            </a:pPr>
            <a:endParaRPr lang="en-US" altLang="en-US" sz="1600">
              <a:latin typeface="Arial" panose="020B0604020202020204" pitchFamily="34" charset="0"/>
              <a:cs typeface="Arial" panose="020B0604020202020204" pitchFamily="34" charset="0"/>
            </a:endParaRPr>
          </a:p>
          <a:p>
            <a:pPr>
              <a:lnSpc>
                <a:spcPct val="100000"/>
              </a:lnSpc>
              <a:spcBef>
                <a:spcPts val="0"/>
              </a:spcBef>
              <a:defRPr/>
            </a:pPr>
            <a:r>
              <a:rPr lang="en-US" altLang="en-US" sz="1600" b="1" u="sng">
                <a:latin typeface="Arial" panose="020B0604020202020204" pitchFamily="34" charset="0"/>
                <a:cs typeface="Arial" panose="020B0604020202020204" pitchFamily="34" charset="0"/>
              </a:rPr>
              <a:t>Example</a:t>
            </a:r>
            <a:r>
              <a:rPr lang="en-US" altLang="en-US" sz="1600" b="1">
                <a:latin typeface="Arial" panose="020B0604020202020204" pitchFamily="34" charset="0"/>
                <a:cs typeface="Arial" panose="020B0604020202020204" pitchFamily="34" charset="0"/>
              </a:rPr>
              <a:t>:</a:t>
            </a:r>
            <a:r>
              <a:rPr lang="en-US" altLang="en-US" sz="1600">
                <a:latin typeface="Arial" panose="020B0604020202020204" pitchFamily="34" charset="0"/>
                <a:cs typeface="Arial" panose="020B0604020202020204" pitchFamily="34" charset="0"/>
              </a:rPr>
              <a:t> A provider receives cash or below-fair-market-value rent for medical office space in exchange for referrals.</a:t>
            </a:r>
          </a:p>
          <a:p>
            <a:pPr>
              <a:lnSpc>
                <a:spcPct val="100000"/>
              </a:lnSpc>
              <a:spcBef>
                <a:spcPts val="0"/>
              </a:spcBef>
              <a:defRPr/>
            </a:pPr>
            <a:endParaRPr lang="en-US" altLang="en-US" sz="1600">
              <a:latin typeface="Arial" panose="020B0604020202020204" pitchFamily="34" charset="0"/>
              <a:cs typeface="Arial" panose="020B0604020202020204" pitchFamily="34" charset="0"/>
            </a:endParaRPr>
          </a:p>
          <a:p>
            <a:pPr rtl="0"/>
            <a:r>
              <a:rPr lang="en-US" altLang="en-US" sz="1600" b="1" u="sng">
                <a:latin typeface="Arial" panose="020B0604020202020204" pitchFamily="34" charset="0"/>
                <a:cs typeface="Arial" panose="020B0604020202020204" pitchFamily="34" charset="0"/>
              </a:rPr>
              <a:t>Penalties</a:t>
            </a:r>
            <a:r>
              <a:rPr lang="en-US" altLang="en-US" sz="1600" b="1">
                <a:latin typeface="Arial" panose="020B0604020202020204" pitchFamily="34" charset="0"/>
                <a:cs typeface="Arial" panose="020B0604020202020204" pitchFamily="34" charset="0"/>
              </a:rPr>
              <a:t>:</a:t>
            </a:r>
            <a:r>
              <a:rPr lang="en-US" altLang="en-US" sz="1600">
                <a:latin typeface="Arial" panose="020B0604020202020204" pitchFamily="34" charset="0"/>
                <a:cs typeface="Arial" panose="020B0604020202020204" pitchFamily="34" charset="0"/>
              </a:rPr>
              <a:t> Criminal penalties and administrative sanctions for violating the AKS may include fines, imprisonment, and exclusion from participation in the federal health care program. </a:t>
            </a:r>
            <a:r>
              <a:rPr lang="en-US" sz="1600">
                <a:latin typeface="Arial" panose="020B0604020202020204" pitchFamily="34" charset="0"/>
                <a:cs typeface="Arial" panose="020B0604020202020204" pitchFamily="34" charset="0"/>
              </a:rPr>
              <a:t>Under the CMPL, physicians who pay or accept kickbacks also face penalties of up to $50,000 per kickback plus three times the amount of the remuneration.</a:t>
            </a:r>
          </a:p>
          <a:p>
            <a:pPr>
              <a:lnSpc>
                <a:spcPct val="100000"/>
              </a:lnSpc>
              <a:spcBef>
                <a:spcPts val="0"/>
              </a:spcBef>
              <a:defRPr/>
            </a:pPr>
            <a:endParaRPr lang="en-US" altLang="en-US" sz="1600">
              <a:latin typeface="Arial" panose="020B0604020202020204" pitchFamily="34" charset="0"/>
              <a:cs typeface="Arial" panose="020B0604020202020204" pitchFamily="34" charset="0"/>
            </a:endParaRPr>
          </a:p>
          <a:p>
            <a:pPr>
              <a:lnSpc>
                <a:spcPct val="100000"/>
              </a:lnSpc>
              <a:spcBef>
                <a:spcPts val="0"/>
              </a:spcBef>
              <a:defRPr/>
            </a:pPr>
            <a:r>
              <a:rPr lang="en-US" altLang="en-US" sz="1600">
                <a:latin typeface="Arial" panose="020B0604020202020204" pitchFamily="34" charset="0"/>
                <a:cs typeface="Arial" panose="020B0604020202020204" pitchFamily="34" charset="0"/>
              </a:rPr>
              <a:t>The “safe harbor” regulations, </a:t>
            </a:r>
            <a:r>
              <a:rPr lang="en-US" altLang="en-US" sz="1600">
                <a:latin typeface="Arial" panose="020B0604020202020204" pitchFamily="34" charset="0"/>
                <a:cs typeface="Arial" panose="020B0604020202020204" pitchFamily="34" charset="0"/>
                <a:hlinkClick r:id="rId4"/>
              </a:rPr>
              <a:t>42 Code of Federal Regulations (C.F.R.) Section 1001.952</a:t>
            </a:r>
            <a:r>
              <a:rPr lang="en-US" altLang="en-US" sz="1600">
                <a:latin typeface="Arial" panose="020B0604020202020204" pitchFamily="34" charset="0"/>
                <a:cs typeface="Arial" panose="020B0604020202020204" pitchFamily="34" charset="0"/>
              </a:rPr>
              <a:t>, describe various payment and business practices that, although they potentially implicate the AKS, are not treated as offenses under the AKS if they meet certain requirements specified in the regulations. Individuals and entities remain responsible for complying with all other laws, regulations, and guidance that apply to their businesses.</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The Anti-Kickback Statute (AKS)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D563701C-AC7B-0C1C-1BA8-15DB0D7952DB}"/>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10</a:t>
            </a:fld>
            <a:endParaRPr lang="en-US" sz="1200"/>
          </a:p>
        </p:txBody>
      </p:sp>
    </p:spTree>
    <p:extLst>
      <p:ext uri="{BB962C8B-B14F-4D97-AF65-F5344CB8AC3E}">
        <p14:creationId xmlns:p14="http://schemas.microsoft.com/office/powerpoint/2010/main" val="119655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10644806" cy="3483005"/>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The Physician Self-Referral Law, </a:t>
            </a:r>
            <a:r>
              <a:rPr lang="en-US" altLang="en-US" sz="2000" b="1">
                <a:latin typeface="Arial" panose="020B0604020202020204" pitchFamily="34" charset="0"/>
                <a:cs typeface="Arial" panose="020B0604020202020204" pitchFamily="34" charset="0"/>
                <a:hlinkClick r:id="rId3"/>
              </a:rPr>
              <a:t>42 U.S.C. Section 1395nn</a:t>
            </a:r>
            <a:r>
              <a:rPr lang="en-US" altLang="en-US" sz="2000" b="1">
                <a:latin typeface="Arial" panose="020B0604020202020204" pitchFamily="34" charset="0"/>
                <a:cs typeface="Arial" panose="020B0604020202020204" pitchFamily="34" charset="0"/>
              </a:rPr>
              <a:t>, often called the Stark Law</a:t>
            </a:r>
            <a:r>
              <a:rPr lang="en-US" altLang="en-US" sz="2000">
                <a:latin typeface="Arial" panose="020B0604020202020204" pitchFamily="34" charset="0"/>
                <a:cs typeface="Arial" panose="020B0604020202020204" pitchFamily="34" charset="0"/>
              </a:rPr>
              <a:t>, prohibits a physician from referring patients to receive “designated health services” payable by Medicare or Medicaid to an entity with which the physician or a member of the physician’s immediate family has a financial relationship, unless an exception applies.</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Example</a:t>
            </a:r>
            <a:r>
              <a:rPr lang="en-US" altLang="en-US" sz="2000" b="1">
                <a:latin typeface="Arial" panose="020B0604020202020204" pitchFamily="34" charset="0"/>
                <a:cs typeface="Arial" panose="020B0604020202020204" pitchFamily="34" charset="0"/>
              </a:rPr>
              <a:t>: </a:t>
            </a:r>
            <a:r>
              <a:rPr lang="en-US" altLang="en-US" sz="2000">
                <a:latin typeface="Arial" panose="020B0604020202020204" pitchFamily="34" charset="0"/>
                <a:cs typeface="Arial" panose="020B0604020202020204" pitchFamily="34" charset="0"/>
              </a:rPr>
              <a:t>A physician refers a beneficiary for a designated health service to a clinic where the physician has an investment interest.</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Penalties</a:t>
            </a:r>
            <a:r>
              <a:rPr lang="en-US" altLang="en-US" sz="2000" b="1">
                <a:latin typeface="Arial" panose="020B0604020202020204" pitchFamily="34" charset="0"/>
                <a:cs typeface="Arial" panose="020B0604020202020204" pitchFamily="34" charset="0"/>
              </a:rPr>
              <a:t>:</a:t>
            </a:r>
            <a:r>
              <a:rPr lang="en-US" altLang="en-US" sz="2000">
                <a:latin typeface="Arial" panose="020B0604020202020204" pitchFamily="34" charset="0"/>
                <a:cs typeface="Arial" panose="020B0604020202020204" pitchFamily="34" charset="0"/>
              </a:rPr>
              <a:t> Penalties for physicians who violate the Stark Law may include fines, civil monetary penalties (CMPs) ranging from $10,000 to $50,000 per violation, repayment of claims, and potential exclusion from participation in the federal health care programs.</a:t>
            </a:r>
            <a:endParaRPr lang="en-US" altLang="en-US" sz="2400">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The Physician Self-Referral (“Stark”) Law</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B25718E6-987D-6893-6A53-2F49FDE289F7}"/>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11</a:t>
            </a:fld>
            <a:endParaRPr lang="en-US" sz="1200"/>
          </a:p>
        </p:txBody>
      </p:sp>
    </p:spTree>
    <p:extLst>
      <p:ext uri="{BB962C8B-B14F-4D97-AF65-F5344CB8AC3E}">
        <p14:creationId xmlns:p14="http://schemas.microsoft.com/office/powerpoint/2010/main" val="239960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97992" y="1373420"/>
            <a:ext cx="10644806" cy="4998804"/>
          </a:xfrm>
          <a:prstGeom prst="rect">
            <a:avLst/>
          </a:prstGeom>
        </p:spPr>
        <p:txBody>
          <a:bodyPr vert="horz" wrap="square" lIns="0" tIns="96520" rIns="0" bIns="0" rtlCol="0">
            <a:spAutoFit/>
          </a:bodyPr>
          <a:lstStyle/>
          <a:p>
            <a:pPr marL="228600" lvl="1">
              <a:lnSpc>
                <a:spcPct val="100000"/>
              </a:lnSpc>
              <a:spcBef>
                <a:spcPts val="0"/>
              </a:spcBef>
              <a:defRPr/>
            </a:pPr>
            <a:r>
              <a:rPr lang="en-US" altLang="en-US" sz="1400" b="1">
                <a:latin typeface="Arial" panose="020B0604020202020204" pitchFamily="34" charset="0"/>
                <a:cs typeface="Arial" panose="020B0604020202020204" pitchFamily="34" charset="0"/>
              </a:rPr>
              <a:t>The Exclusion Statute, </a:t>
            </a:r>
            <a:r>
              <a:rPr lang="en-US" altLang="en-US" sz="1400" b="1">
                <a:latin typeface="Arial" panose="020B0604020202020204" pitchFamily="34" charset="0"/>
                <a:cs typeface="Arial" panose="020B0604020202020204" pitchFamily="34" charset="0"/>
                <a:hlinkClick r:id="rId2"/>
              </a:rPr>
              <a:t>42 U.S.C. Section 1320a-7</a:t>
            </a:r>
            <a:r>
              <a:rPr lang="en-US" altLang="en-US" sz="1400">
                <a:latin typeface="Arial" panose="020B0604020202020204" pitchFamily="34" charset="0"/>
                <a:cs typeface="Arial" panose="020B0604020202020204" pitchFamily="34" charset="0"/>
              </a:rPr>
              <a:t>, requires the OIG to exclude individuals and entities convicted of any of the following offenses from participation in all federal health care programs: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Medicare or Medicaid fraud, as well as any other offenses related to the delivery of items or services under Medicare or Medicaid</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Patient abuse or neglect</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Felony convictions for other health care-related fraud, theft, or other financial misconduct</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Felony convictions for unlawful manufacture, distribution, prescription, or dispensing controlled substances</a:t>
            </a:r>
          </a:p>
          <a:p>
            <a:pPr marL="685800" lvl="2">
              <a:lnSpc>
                <a:spcPct val="100000"/>
              </a:lnSpc>
              <a:spcBef>
                <a:spcPts val="0"/>
              </a:spcBef>
              <a:defRPr/>
            </a:pPr>
            <a:endParaRPr lang="en-US" altLang="en-US" sz="14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1400">
                <a:latin typeface="Arial" panose="020B0604020202020204" pitchFamily="34" charset="0"/>
                <a:cs typeface="Arial" panose="020B0604020202020204" pitchFamily="34" charset="0"/>
              </a:rPr>
              <a:t>The OIG also may impose permissive exclusions on other grounds, including:</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Misdemeanor convictions related to health care fraud other than Medicare or Medicaid fraud, or misdemeanor convictions for unlawfully manufacturing, distributing, prescribing, or dispensing controlled substances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Suspension, revocation, or surrender of a license to provide health care for reasons bearing on professional competence, professional performance, or financial integrity</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Providing unnecessary or substandard services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Submitting false or fraudulent claims to a federal health care program</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Engaging in unlawful kickback arrangements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Defaulting on health education loan or scholarship obligations</a:t>
            </a:r>
          </a:p>
          <a:p>
            <a:pPr marL="685800" lvl="2">
              <a:lnSpc>
                <a:spcPct val="100000"/>
              </a:lnSpc>
              <a:spcBef>
                <a:spcPts val="0"/>
              </a:spcBef>
              <a:defRPr/>
            </a:pPr>
            <a:endParaRPr lang="en-US" altLang="en-US" sz="1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1400">
                <a:latin typeface="Arial" panose="020B0604020202020204" pitchFamily="34" charset="0"/>
                <a:cs typeface="Arial" panose="020B0604020202020204" pitchFamily="34" charset="0"/>
              </a:rPr>
              <a:t>Excluded providers may not participate in the federal health care programs for a designated period. If you are excluded by OIG, then federal health care programs, including Medicare and Medicaid, will not pay for items or services that you furnish, order, or prescribe. Excluded providers may not bill directly for treating Medicare and Medicaid patients, and an employer or a group practice may not bill for an excluded provider’s services. At the end of an exclusion period, an excluded provider must seek reinstatement; reinstatement is not automatic.</a:t>
            </a:r>
          </a:p>
          <a:p>
            <a:pPr marL="228600" lvl="1">
              <a:lnSpc>
                <a:spcPct val="100000"/>
              </a:lnSpc>
              <a:spcBef>
                <a:spcPts val="0"/>
              </a:spcBef>
              <a:defRPr/>
            </a:pPr>
            <a:endParaRPr lang="en-US" altLang="en-US" sz="14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1400">
                <a:latin typeface="Arial" panose="020B0604020202020204" pitchFamily="34" charset="0"/>
                <a:cs typeface="Arial" panose="020B0604020202020204" pitchFamily="34" charset="0"/>
              </a:rPr>
              <a:t>The OIG maintains a list of excluded parties called the </a:t>
            </a:r>
            <a:r>
              <a:rPr lang="en-US" altLang="en-US" sz="1400">
                <a:latin typeface="Arial" panose="020B0604020202020204" pitchFamily="34" charset="0"/>
                <a:cs typeface="Arial" panose="020B0604020202020204" pitchFamily="34" charset="0"/>
                <a:hlinkClick r:id="rId3"/>
              </a:rPr>
              <a:t>List of Excluded Individuals/Entities (LEIE)</a:t>
            </a:r>
            <a:r>
              <a:rPr lang="en-US" altLang="en-US" sz="1400">
                <a:latin typeface="Arial" panose="020B0604020202020204" pitchFamily="34" charset="0"/>
                <a:cs typeface="Arial" panose="020B0604020202020204" pitchFamily="34" charset="0"/>
              </a:rPr>
              <a:t>.</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Exclusion Statute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B1A2D868-B2CB-2244-106C-1D9ADB11060C}"/>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12</a:t>
            </a:fld>
            <a:endParaRPr lang="en-US" sz="1200"/>
          </a:p>
        </p:txBody>
      </p:sp>
    </p:spTree>
    <p:extLst>
      <p:ext uri="{BB962C8B-B14F-4D97-AF65-F5344CB8AC3E}">
        <p14:creationId xmlns:p14="http://schemas.microsoft.com/office/powerpoint/2010/main" val="2911613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10446871" cy="3483005"/>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The CMPL, </a:t>
            </a:r>
            <a:r>
              <a:rPr lang="en-US" altLang="en-US" sz="2000" b="1">
                <a:latin typeface="Arial" panose="020B0604020202020204" pitchFamily="34" charset="0"/>
                <a:cs typeface="Arial" panose="020B0604020202020204" pitchFamily="34" charset="0"/>
                <a:hlinkClick r:id="rId2"/>
              </a:rPr>
              <a:t>42 U.S.C. Section 1320a-7a</a:t>
            </a:r>
            <a:r>
              <a:rPr lang="en-US" altLang="en-US" sz="2000">
                <a:latin typeface="Arial" panose="020B0604020202020204" pitchFamily="34" charset="0"/>
                <a:cs typeface="Arial" panose="020B0604020202020204" pitchFamily="34" charset="0"/>
              </a:rPr>
              <a:t>, authorizes OIG to seek CMPs and sometimes exclusion for a variety of health care fraud violations. Different amounts of penalties and assessments apply based on the type of violation. CMPs also may include an assessment of up to </a:t>
            </a:r>
            <a:r>
              <a:rPr lang="en-US" altLang="en-US" sz="2000" b="1">
                <a:latin typeface="Arial" panose="020B0604020202020204" pitchFamily="34" charset="0"/>
                <a:cs typeface="Arial" panose="020B0604020202020204" pitchFamily="34" charset="0"/>
              </a:rPr>
              <a:t>three</a:t>
            </a:r>
            <a:r>
              <a:rPr lang="en-US" altLang="en-US" sz="2000">
                <a:latin typeface="Arial" panose="020B0604020202020204" pitchFamily="34" charset="0"/>
                <a:cs typeface="Arial" panose="020B0604020202020204" pitchFamily="34" charset="0"/>
              </a:rPr>
              <a:t> times the amount claimed for each item or service, or up to </a:t>
            </a:r>
            <a:r>
              <a:rPr lang="en-US" altLang="en-US" sz="2000" b="1">
                <a:latin typeface="Arial" panose="020B0604020202020204" pitchFamily="34" charset="0"/>
                <a:cs typeface="Arial" panose="020B0604020202020204" pitchFamily="34" charset="0"/>
              </a:rPr>
              <a:t>three</a:t>
            </a:r>
            <a:r>
              <a:rPr lang="en-US" altLang="en-US" sz="2000">
                <a:latin typeface="Arial" panose="020B0604020202020204" pitchFamily="34" charset="0"/>
                <a:cs typeface="Arial" panose="020B0604020202020204" pitchFamily="34" charset="0"/>
              </a:rPr>
              <a:t> times the amount of remuneration offered, paid, solicited, or received. Violations that may justify CMPs include:</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Presenting a claim you know, or should know, is for an item or service not provided as claimed or that is false and fraudulent</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Violating the AKS</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Making false statements or misrepresentations on applications or contracts to participate in the Federal health care programs</a:t>
            </a:r>
            <a:endParaRPr lang="en-US" altLang="en-US" sz="2800">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Civil Monetary Penalties Law</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C76755F7-559C-377E-6825-F5C4E93249D1}"/>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13</a:t>
            </a:fld>
            <a:endParaRPr lang="en-US" sz="1200"/>
          </a:p>
        </p:txBody>
      </p:sp>
    </p:spTree>
    <p:extLst>
      <p:ext uri="{BB962C8B-B14F-4D97-AF65-F5344CB8AC3E}">
        <p14:creationId xmlns:p14="http://schemas.microsoft.com/office/powerpoint/2010/main" val="3334282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730778"/>
            <a:ext cx="10548471" cy="4098558"/>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The Criminal Health Care Fraud Statute, </a:t>
            </a:r>
            <a:r>
              <a:rPr lang="en-US" altLang="en-US" sz="2000" b="1">
                <a:latin typeface="Arial" panose="020B0604020202020204" pitchFamily="34" charset="0"/>
                <a:cs typeface="Arial" panose="020B0604020202020204" pitchFamily="34" charset="0"/>
                <a:hlinkClick r:id="rId2"/>
              </a:rPr>
              <a:t>18 U.S.C. Section 1347</a:t>
            </a:r>
            <a:r>
              <a:rPr lang="en-US" altLang="en-US" sz="2000" b="1">
                <a:latin typeface="Arial" panose="020B0604020202020204" pitchFamily="34" charset="0"/>
                <a:cs typeface="Arial" panose="020B0604020202020204" pitchFamily="34" charset="0"/>
              </a:rPr>
              <a:t> </a:t>
            </a:r>
            <a:r>
              <a:rPr lang="en-US" altLang="en-US" sz="2000">
                <a:latin typeface="Arial" panose="020B0604020202020204" pitchFamily="34" charset="0"/>
                <a:cs typeface="Arial" panose="020B0604020202020204" pitchFamily="34" charset="0"/>
              </a:rPr>
              <a:t>prohibits </a:t>
            </a:r>
            <a:r>
              <a:rPr lang="en-US" altLang="en-US" sz="2000" b="1">
                <a:latin typeface="Arial" panose="020B0604020202020204" pitchFamily="34" charset="0"/>
                <a:cs typeface="Arial" panose="020B0604020202020204" pitchFamily="34" charset="0"/>
              </a:rPr>
              <a:t>knowingly and willfully </a:t>
            </a:r>
            <a:r>
              <a:rPr lang="en-US" altLang="en-US" sz="2000">
                <a:latin typeface="Arial" panose="020B0604020202020204" pitchFamily="34" charset="0"/>
                <a:cs typeface="Arial" panose="020B0604020202020204" pitchFamily="34" charset="0"/>
              </a:rPr>
              <a:t>executing, or attempting to execute, a scheme or lie in connection with the delivery of, or payment for, health care benefits, items, or services to either:</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Defraud any health care benefit program</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Obtain (by means of false or fraudulent pretenses, representations, or promises) any of the money or property owned by, or under the control of, any health care benefit program</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Example</a:t>
            </a:r>
            <a:r>
              <a:rPr lang="en-US" altLang="en-US" sz="2000" b="1">
                <a:latin typeface="Arial" panose="020B0604020202020204" pitchFamily="34" charset="0"/>
                <a:cs typeface="Arial" panose="020B0604020202020204" pitchFamily="34" charset="0"/>
              </a:rPr>
              <a:t>:</a:t>
            </a:r>
            <a:r>
              <a:rPr lang="en-US" altLang="en-US" sz="2000">
                <a:latin typeface="Arial" panose="020B0604020202020204" pitchFamily="34" charset="0"/>
                <a:cs typeface="Arial" panose="020B0604020202020204" pitchFamily="34" charset="0"/>
              </a:rPr>
              <a:t> Several doctors and medical clinics conspire in a coordinated scheme to defraud the Medicare Program by submitting medically unnecessary claims for power wheelchairs.</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Penalties</a:t>
            </a:r>
            <a:r>
              <a:rPr lang="en-US" altLang="en-US" sz="2000" b="1">
                <a:latin typeface="Arial" panose="020B0604020202020204" pitchFamily="34" charset="0"/>
                <a:cs typeface="Arial" panose="020B0604020202020204" pitchFamily="34" charset="0"/>
              </a:rPr>
              <a:t>:</a:t>
            </a:r>
            <a:r>
              <a:rPr lang="en-US" altLang="en-US" sz="2000">
                <a:latin typeface="Arial" panose="020B0604020202020204" pitchFamily="34" charset="0"/>
                <a:cs typeface="Arial" panose="020B0604020202020204" pitchFamily="34" charset="0"/>
              </a:rPr>
              <a:t> Penalties for violating the Criminal Health Care Fraud Statute may include fines, imprisonment, or both.</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Criminal Health Care Fraud Statute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4B8B78E5-7100-024C-B198-07A5EF004391}"/>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14</a:t>
            </a:fld>
            <a:endParaRPr lang="en-US" sz="1200"/>
          </a:p>
        </p:txBody>
      </p:sp>
    </p:spTree>
    <p:extLst>
      <p:ext uri="{BB962C8B-B14F-4D97-AF65-F5344CB8AC3E}">
        <p14:creationId xmlns:p14="http://schemas.microsoft.com/office/powerpoint/2010/main" val="4292291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677108"/>
          </a:xfrm>
        </p:spPr>
        <p:txBody>
          <a:bodyPr/>
          <a:lstStyle/>
          <a:p>
            <a:pPr algn="ctr"/>
            <a:r>
              <a:rPr lang="en-US">
                <a:solidFill>
                  <a:schemeClr val="bg1"/>
                </a:solidFill>
                <a:latin typeface="Nunito" pitchFamily="2" charset="0"/>
              </a:rPr>
              <a:t>Beneficiary Rights and Protections</a:t>
            </a: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CB0CFBE7-FBCF-71D9-72E1-150AAE6C181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154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62101" y="1664472"/>
            <a:ext cx="10552448" cy="3175228"/>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solidFill>
                  <a:schemeClr val="tx1"/>
                </a:solidFill>
                <a:latin typeface="Arial" panose="020B0604020202020204" pitchFamily="34" charset="0"/>
                <a:cs typeface="Arial" panose="020B0604020202020204" pitchFamily="34" charset="0"/>
              </a:rPr>
              <a:t>CMS requires that Medicare Beneficiaries maintain freedom of choice.</a:t>
            </a:r>
          </a:p>
          <a:p>
            <a:pPr marL="228600" lvl="1">
              <a:lnSpc>
                <a:spcPct val="100000"/>
              </a:lnSpc>
              <a:spcBef>
                <a:spcPts val="0"/>
              </a:spcBef>
              <a:defRPr/>
            </a:pPr>
            <a:endParaRPr lang="en-US" altLang="en-US" sz="2000" b="1">
              <a:solidFill>
                <a:schemeClr val="tx1"/>
              </a:solidFill>
              <a:latin typeface="Arial" panose="020B0604020202020204" pitchFamily="34" charset="0"/>
              <a:cs typeface="Arial" panose="020B0604020202020204" pitchFamily="34" charset="0"/>
            </a:endParaRPr>
          </a:p>
          <a:p>
            <a:pPr marL="571500" lvl="4" indent="-342900">
              <a:buFont typeface="Arial" panose="020B0604020202020204" pitchFamily="34" charset="0"/>
              <a:buChar char="•"/>
              <a:defRPr/>
            </a:pPr>
            <a:r>
              <a:rPr lang="en-US" altLang="en-US" sz="2000">
                <a:solidFill>
                  <a:schemeClr val="tx1"/>
                </a:solidFill>
                <a:latin typeface="Arial" panose="020B0604020202020204" pitchFamily="34" charset="0"/>
                <a:cs typeface="Arial" panose="020B0604020202020204" pitchFamily="34" charset="0"/>
              </a:rPr>
              <a:t>CMS requires that CareMax Partners may communicate the benefits of receiving care from members of our ACO but may not adopt policies that inhibit patients from exercising their right to obtain services from any Medicare provider.</a:t>
            </a:r>
          </a:p>
          <a:p>
            <a:pPr marL="571500" lvl="4" indent="-342900">
              <a:buFont typeface="Arial" panose="020B0604020202020204" pitchFamily="34" charset="0"/>
              <a:buChar char="•"/>
              <a:defRPr/>
            </a:pPr>
            <a:endParaRPr lang="en-US" altLang="en-US" sz="2000">
              <a:solidFill>
                <a:schemeClr val="tx1"/>
              </a:solidFill>
              <a:latin typeface="Arial" panose="020B0604020202020204" pitchFamily="34" charset="0"/>
              <a:cs typeface="Arial" panose="020B0604020202020204" pitchFamily="34" charset="0"/>
            </a:endParaRPr>
          </a:p>
          <a:p>
            <a:pPr marL="571500" lvl="4" indent="-342900">
              <a:buFont typeface="Arial" panose="020B0604020202020204" pitchFamily="34" charset="0"/>
              <a:buChar char="•"/>
              <a:defRPr/>
            </a:pPr>
            <a:r>
              <a:rPr lang="en-US" sz="2000" b="0" i="0">
                <a:solidFill>
                  <a:schemeClr val="tx1"/>
                </a:solidFill>
                <a:effectLst/>
                <a:latin typeface="Arial" panose="020B0604020202020204" pitchFamily="34" charset="0"/>
              </a:rPr>
              <a:t>Patients can go to any health care provider who accepts Medicare, even after choosing a primary clinician. </a:t>
            </a:r>
          </a:p>
          <a:p>
            <a:pPr marL="571500" lvl="4" indent="-342900">
              <a:buFont typeface="Arial" panose="020B0604020202020204" pitchFamily="34" charset="0"/>
              <a:buChar char="•"/>
              <a:defRPr/>
            </a:pPr>
            <a:endParaRPr lang="en-US" altLang="en-US" sz="2000">
              <a:solidFill>
                <a:schemeClr val="tx1"/>
              </a:solidFill>
              <a:latin typeface="Arial" panose="020B0604020202020204" pitchFamily="34" charset="0"/>
              <a:cs typeface="Arial" panose="020B0604020202020204" pitchFamily="34" charset="0"/>
            </a:endParaRPr>
          </a:p>
          <a:p>
            <a:pPr marL="571500" lvl="4" indent="-342900">
              <a:buFont typeface="Arial" panose="020B0604020202020204" pitchFamily="34" charset="0"/>
              <a:buChar char="•"/>
              <a:defRPr/>
            </a:pPr>
            <a:r>
              <a:rPr lang="en-US" sz="2000" b="0" i="0">
                <a:solidFill>
                  <a:schemeClr val="tx1"/>
                </a:solidFill>
                <a:effectLst/>
                <a:latin typeface="Arial" panose="020B0604020202020204" pitchFamily="34" charset="0"/>
              </a:rPr>
              <a:t>Patients can choose a different health care provider as their primary clinician at any time. </a:t>
            </a:r>
            <a:endParaRPr lang="en-US" altLang="en-US" sz="2000">
              <a:solidFill>
                <a:schemeClr val="tx1"/>
              </a:solidFill>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Beneficiary Freedom of Choice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7DFE0C25-629E-D86A-D8D2-B01528E59917}"/>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16</a:t>
            </a:fld>
            <a:endParaRPr lang="en-US" sz="1200"/>
          </a:p>
        </p:txBody>
      </p:sp>
    </p:spTree>
    <p:extLst>
      <p:ext uri="{BB962C8B-B14F-4D97-AF65-F5344CB8AC3E}">
        <p14:creationId xmlns:p14="http://schemas.microsoft.com/office/powerpoint/2010/main" val="1965502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10493053" cy="2867452"/>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a:latin typeface="Arial" panose="020B0604020202020204" pitchFamily="34" charset="0"/>
                <a:cs typeface="Arial" panose="020B0604020202020204" pitchFamily="34" charset="0"/>
              </a:rPr>
              <a:t>CMS may share beneficiary claims data unless the beneficiary opts out of data sharing.</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a:latin typeface="Arial" panose="020B0604020202020204" pitchFamily="34" charset="0"/>
                <a:cs typeface="Arial" panose="020B0604020202020204" pitchFamily="34" charset="0"/>
              </a:rPr>
              <a:t>CMS requires that:</a:t>
            </a:r>
          </a:p>
          <a:p>
            <a:pPr marL="914400" lvl="4" indent="-342900">
              <a:lnSpc>
                <a:spcPct val="100000"/>
              </a:lnSpc>
              <a:spcBef>
                <a:spcPts val="0"/>
              </a:spcBef>
              <a:buFont typeface="Arial" panose="020B0604020202020204" pitchFamily="34" charset="0"/>
              <a:buChar char="•"/>
              <a:defRPr/>
            </a:pPr>
            <a:r>
              <a:rPr lang="en-US" altLang="en-US" sz="2000">
                <a:solidFill>
                  <a:schemeClr val="tx1"/>
                </a:solidFill>
                <a:latin typeface="Arial" panose="020B0604020202020204" pitchFamily="34" charset="0"/>
                <a:cs typeface="Arial" panose="020B0604020202020204" pitchFamily="34" charset="0"/>
              </a:rPr>
              <a:t>CareMax Partners discuss the benefits of Medicare data sharing with a beneficiary (i.e., to ensure coordinated care and to avoid unnecessary duplication of services) but must honor a beneficiary’s request to opt-out of data sharing.</a:t>
            </a:r>
          </a:p>
          <a:p>
            <a:pPr marL="914400" lvl="4" indent="-342900">
              <a:lnSpc>
                <a:spcPct val="100000"/>
              </a:lnSpc>
              <a:spcBef>
                <a:spcPts val="0"/>
              </a:spcBef>
              <a:buFont typeface="Arial" panose="020B0604020202020204" pitchFamily="34" charset="0"/>
              <a:buChar char="•"/>
              <a:defRPr/>
            </a:pPr>
            <a:endParaRPr lang="en-US" altLang="en-US" sz="2000">
              <a:solidFill>
                <a:schemeClr val="tx1"/>
              </a:solidFill>
              <a:latin typeface="Arial" panose="020B0604020202020204" pitchFamily="34" charset="0"/>
              <a:cs typeface="Arial" panose="020B0604020202020204" pitchFamily="34" charset="0"/>
            </a:endParaRPr>
          </a:p>
          <a:p>
            <a:pPr marL="914400" lvl="4" indent="-342900">
              <a:lnSpc>
                <a:spcPct val="100000"/>
              </a:lnSpc>
              <a:spcBef>
                <a:spcPts val="0"/>
              </a:spcBef>
              <a:buFont typeface="Arial" panose="020B0604020202020204" pitchFamily="34" charset="0"/>
              <a:buChar char="•"/>
              <a:defRPr/>
            </a:pPr>
            <a:r>
              <a:rPr lang="en-US" altLang="en-US" sz="2000">
                <a:solidFill>
                  <a:schemeClr val="tx1"/>
                </a:solidFill>
                <a:latin typeface="Arial" panose="020B0604020202020204" pitchFamily="34" charset="0"/>
                <a:cs typeface="Arial" panose="020B0604020202020204" pitchFamily="34" charset="0"/>
              </a:rPr>
              <a:t>CareMax Partners must notify Medicare ACO Management if any beneficiary communicates their desire to opt-out of data sharing (or to opt back in).</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Opt-out of Data Sharing</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12745376-1E96-7A02-E9DA-55B079FF544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17</a:t>
            </a:fld>
            <a:endParaRPr lang="en-US" sz="1200"/>
          </a:p>
        </p:txBody>
      </p:sp>
    </p:spTree>
    <p:extLst>
      <p:ext uri="{BB962C8B-B14F-4D97-AF65-F5344CB8AC3E}">
        <p14:creationId xmlns:p14="http://schemas.microsoft.com/office/powerpoint/2010/main" val="2149082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677108"/>
          </a:xfrm>
        </p:spPr>
        <p:txBody>
          <a:bodyPr/>
          <a:lstStyle/>
          <a:p>
            <a:pPr algn="ctr"/>
            <a:r>
              <a:rPr lang="en-US">
                <a:solidFill>
                  <a:schemeClr val="bg1"/>
                </a:solidFill>
                <a:latin typeface="Nunito" pitchFamily="2" charset="0"/>
              </a:rPr>
              <a:t>CareMax Partner Requirements</a:t>
            </a: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CB0CFBE7-FBCF-71D9-72E1-150AAE6C181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52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9587889" cy="2559675"/>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CMS requires:</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914400" lvl="1"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CareMax Partners to make medically necessary covered services available to all ACO beneficiaries and to not withhold any medically necessary care,</a:t>
            </a:r>
          </a:p>
          <a:p>
            <a:pPr marL="5715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914400" lvl="1">
              <a:lnSpc>
                <a:spcPct val="100000"/>
              </a:lnSpc>
              <a:spcBef>
                <a:spcPts val="0"/>
              </a:spcBef>
              <a:defRPr/>
            </a:pPr>
            <a:r>
              <a:rPr lang="en-US" altLang="en-US" sz="2000" i="1" u="sng">
                <a:latin typeface="Arial" panose="020B0604020202020204" pitchFamily="34" charset="0"/>
                <a:cs typeface="Arial" panose="020B0604020202020204" pitchFamily="34" charset="0"/>
              </a:rPr>
              <a:t>and</a:t>
            </a:r>
          </a:p>
          <a:p>
            <a:pPr marL="914400" lvl="1" indent="-342900">
              <a:lnSpc>
                <a:spcPct val="100000"/>
              </a:lnSpc>
              <a:spcBef>
                <a:spcPts val="0"/>
              </a:spcBef>
              <a:buFont typeface="Arial" panose="020B0604020202020204" pitchFamily="34" charset="0"/>
              <a:buChar char="•"/>
              <a:defRPr/>
            </a:pPr>
            <a:endParaRPr lang="en-US" altLang="en-US" sz="2000">
              <a:latin typeface="Arial" panose="020B0604020202020204" pitchFamily="34" charset="0"/>
              <a:cs typeface="Arial" panose="020B0604020202020204" pitchFamily="34" charset="0"/>
            </a:endParaRPr>
          </a:p>
          <a:p>
            <a:pPr marL="914400" lvl="1"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CareMax Partners to not take any action to avoid at-risk beneficiaries.</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Medical Necessity</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AF1F3CBC-632F-8DD1-C1F8-E3E7247B7FA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19</a:t>
            </a:fld>
            <a:endParaRPr lang="en-US" sz="1200"/>
          </a:p>
        </p:txBody>
      </p:sp>
    </p:spTree>
    <p:extLst>
      <p:ext uri="{BB962C8B-B14F-4D97-AF65-F5344CB8AC3E}">
        <p14:creationId xmlns:p14="http://schemas.microsoft.com/office/powerpoint/2010/main" val="81989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543598"/>
            <a:ext cx="10984658" cy="928459"/>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lang="en-US">
                <a:solidFill>
                  <a:schemeClr val="tx1"/>
                </a:solidFill>
                <a:latin typeface="Arial" panose="020B0604020202020204" pitchFamily="34" charset="0"/>
                <a:cs typeface="Arial" panose="020B0604020202020204" pitchFamily="34" charset="0"/>
              </a:rPr>
              <a:t>In pursuit of delivering high-quality, efficient care to Medicare beneficiaries, providers are participating in a </a:t>
            </a:r>
            <a:r>
              <a:rPr lang="en-US" err="1">
                <a:solidFill>
                  <a:schemeClr val="tx1"/>
                </a:solidFill>
                <a:latin typeface="Arial" panose="020B0604020202020204" pitchFamily="34" charset="0"/>
                <a:cs typeface="Arial" panose="020B0604020202020204" pitchFamily="34" charset="0"/>
              </a:rPr>
              <a:t>CareMax</a:t>
            </a:r>
            <a:r>
              <a:rPr lang="en-US">
                <a:solidFill>
                  <a:schemeClr val="tx1"/>
                </a:solidFill>
                <a:latin typeface="Arial" panose="020B0604020202020204" pitchFamily="34" charset="0"/>
                <a:cs typeface="Arial" panose="020B0604020202020204" pitchFamily="34" charset="0"/>
              </a:rPr>
              <a:t> Medicare Shared Savings Program (MSSP) or Accountable Care Organization (ACO) Realizing Equity, Access, and Community Health (REACH) Model.</a:t>
            </a:r>
            <a:endParaRPr kumimoji="0" lang="en-US" b="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00628" y="267363"/>
            <a:ext cx="11316843" cy="1068094"/>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4400" b="1" i="0" u="none" strike="noStrike" kern="0" cap="none" spc="-10" normalizeH="0" baseline="0" noProof="0">
                <a:ln>
                  <a:noFill/>
                </a:ln>
                <a:solidFill>
                  <a:srgbClr val="0076A8"/>
                </a:solidFill>
                <a:effectLst/>
                <a:uLnTx/>
                <a:uFillTx/>
                <a:latin typeface="Nunito" pitchFamily="2" charset="0"/>
                <a:ea typeface="+mj-ea"/>
              </a:rPr>
              <a:t>Introduction to </a:t>
            </a:r>
            <a:r>
              <a:rPr kumimoji="0" lang="en-US" sz="4400" b="1" i="0" u="none" strike="noStrike" kern="0" cap="none" spc="-10" normalizeH="0" baseline="0" noProof="0" err="1">
                <a:ln>
                  <a:noFill/>
                </a:ln>
                <a:solidFill>
                  <a:srgbClr val="0076A8"/>
                </a:solidFill>
                <a:effectLst/>
                <a:uLnTx/>
                <a:uFillTx/>
                <a:latin typeface="Nunito" pitchFamily="2" charset="0"/>
                <a:ea typeface="+mj-ea"/>
              </a:rPr>
              <a:t>CareMax</a:t>
            </a:r>
            <a:r>
              <a:rPr kumimoji="0" lang="en-US" sz="4400" b="1" i="0" u="none" strike="noStrike" kern="0" cap="none" spc="-10" normalizeH="0" baseline="0" noProof="0">
                <a:ln>
                  <a:noFill/>
                </a:ln>
                <a:solidFill>
                  <a:srgbClr val="0076A8"/>
                </a:solidFill>
                <a:effectLst/>
                <a:uLnTx/>
                <a:uFillTx/>
                <a:latin typeface="Nunito" pitchFamily="2" charset="0"/>
                <a:ea typeface="+mj-ea"/>
              </a:rPr>
              <a:t> ACO Programs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C14B0CB-80B3-0B18-3050-D88151F9CD72}"/>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a:extLst>
              <a:ext uri="{FF2B5EF4-FFF2-40B4-BE49-F238E27FC236}">
                <a16:creationId xmlns:a16="http://schemas.microsoft.com/office/drawing/2014/main" id="{1066C4F5-9CE3-25C3-4AE5-9AA683F920F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a:t>
            </a:fld>
            <a:endParaRPr lang="en-US" sz="1200"/>
          </a:p>
        </p:txBody>
      </p:sp>
      <p:graphicFrame>
        <p:nvGraphicFramePr>
          <p:cNvPr id="4" name="Table 5">
            <a:extLst>
              <a:ext uri="{FF2B5EF4-FFF2-40B4-BE49-F238E27FC236}">
                <a16:creationId xmlns:a16="http://schemas.microsoft.com/office/drawing/2014/main" id="{404BCEC4-FB44-0FF6-60AA-D3BE4003F716}"/>
              </a:ext>
            </a:extLst>
          </p:cNvPr>
          <p:cNvGraphicFramePr>
            <a:graphicFrameLocks noGrp="1"/>
          </p:cNvGraphicFramePr>
          <p:nvPr>
            <p:extLst>
              <p:ext uri="{D42A27DB-BD31-4B8C-83A1-F6EECF244321}">
                <p14:modId xmlns:p14="http://schemas.microsoft.com/office/powerpoint/2010/main" val="2233314098"/>
              </p:ext>
            </p:extLst>
          </p:nvPr>
        </p:nvGraphicFramePr>
        <p:xfrm>
          <a:off x="1477858" y="2954919"/>
          <a:ext cx="9236284" cy="1280160"/>
        </p:xfrm>
        <a:graphic>
          <a:graphicData uri="http://schemas.openxmlformats.org/drawingml/2006/table">
            <a:tbl>
              <a:tblPr firstRow="1" firstCol="1">
                <a:tableStyleId>{5C22544A-7EE6-4342-B048-85BDC9FD1C3A}</a:tableStyleId>
              </a:tblPr>
              <a:tblGrid>
                <a:gridCol w="2309071">
                  <a:extLst>
                    <a:ext uri="{9D8B030D-6E8A-4147-A177-3AD203B41FA5}">
                      <a16:colId xmlns:a16="http://schemas.microsoft.com/office/drawing/2014/main" val="1440800349"/>
                    </a:ext>
                  </a:extLst>
                </a:gridCol>
                <a:gridCol w="2309071">
                  <a:extLst>
                    <a:ext uri="{9D8B030D-6E8A-4147-A177-3AD203B41FA5}">
                      <a16:colId xmlns:a16="http://schemas.microsoft.com/office/drawing/2014/main" val="798912211"/>
                    </a:ext>
                  </a:extLst>
                </a:gridCol>
                <a:gridCol w="2309071">
                  <a:extLst>
                    <a:ext uri="{9D8B030D-6E8A-4147-A177-3AD203B41FA5}">
                      <a16:colId xmlns:a16="http://schemas.microsoft.com/office/drawing/2014/main" val="70652533"/>
                    </a:ext>
                  </a:extLst>
                </a:gridCol>
                <a:gridCol w="2309071">
                  <a:extLst>
                    <a:ext uri="{9D8B030D-6E8A-4147-A177-3AD203B41FA5}">
                      <a16:colId xmlns:a16="http://schemas.microsoft.com/office/drawing/2014/main" val="1593112789"/>
                    </a:ext>
                  </a:extLst>
                </a:gridCol>
              </a:tblGrid>
              <a:tr h="184994">
                <a:tc>
                  <a:txBody>
                    <a:bodyPr/>
                    <a:lstStyle/>
                    <a:p>
                      <a:pPr algn="ctr"/>
                      <a:r>
                        <a:rPr lang="en-US"/>
                        <a:t>ACO Program</a:t>
                      </a:r>
                    </a:p>
                  </a:txBody>
                  <a:tcPr/>
                </a:tc>
                <a:tc gridSpan="2">
                  <a:txBody>
                    <a:bodyPr/>
                    <a:lstStyle/>
                    <a:p>
                      <a:pPr algn="ctr"/>
                      <a:r>
                        <a:rPr lang="en-US"/>
                        <a:t>Medicare Shared Savings Program (MSSP)</a:t>
                      </a:r>
                    </a:p>
                  </a:txBody>
                  <a:tcPr/>
                </a:tc>
                <a:tc hMerge="1">
                  <a:txBody>
                    <a:bodyPr/>
                    <a:lstStyle/>
                    <a:p>
                      <a:endParaRPr lang="en-US"/>
                    </a:p>
                  </a:txBody>
                  <a:tcPr/>
                </a:tc>
                <a:tc>
                  <a:txBody>
                    <a:bodyPr/>
                    <a:lstStyle/>
                    <a:p>
                      <a:pPr algn="ctr"/>
                      <a:r>
                        <a:rPr lang="en-US"/>
                        <a:t>REACH ACO</a:t>
                      </a:r>
                    </a:p>
                  </a:txBody>
                  <a:tcPr/>
                </a:tc>
                <a:extLst>
                  <a:ext uri="{0D108BD9-81ED-4DB2-BD59-A6C34878D82A}">
                    <a16:rowId xmlns:a16="http://schemas.microsoft.com/office/drawing/2014/main" val="1591038858"/>
                  </a:ext>
                </a:extLst>
              </a:tr>
              <a:tr h="490516">
                <a:tc>
                  <a:txBody>
                    <a:bodyPr/>
                    <a:lstStyle/>
                    <a:p>
                      <a:pPr marL="0" indent="0" algn="ctr"/>
                      <a:r>
                        <a:rPr lang="en-US" b="1"/>
                        <a:t>ACO Legal Entity Name</a:t>
                      </a:r>
                    </a:p>
                  </a:txBody>
                  <a:tcPr/>
                </a:tc>
                <a:tc>
                  <a:txBody>
                    <a:bodyPr/>
                    <a:lstStyle/>
                    <a:p>
                      <a:pPr algn="ctr"/>
                      <a:r>
                        <a:rPr lang="en-US" b="1" err="1"/>
                        <a:t>CareMax</a:t>
                      </a:r>
                      <a:r>
                        <a:rPr lang="en-US" b="1"/>
                        <a:t> National Care Network, LLC (CNCN)</a:t>
                      </a:r>
                    </a:p>
                  </a:txBody>
                  <a:tcPr/>
                </a:tc>
                <a:tc>
                  <a:txBody>
                    <a:bodyPr/>
                    <a:lstStyle/>
                    <a:p>
                      <a:pPr algn="ctr"/>
                      <a:r>
                        <a:rPr lang="en-US" b="1" err="1"/>
                        <a:t>CareMax</a:t>
                      </a:r>
                      <a:r>
                        <a:rPr lang="en-US" b="1"/>
                        <a:t> Accountable Care Network, LLC (CACN)</a:t>
                      </a:r>
                    </a:p>
                  </a:txBody>
                  <a:tcPr/>
                </a:tc>
                <a:tc>
                  <a:txBody>
                    <a:bodyPr/>
                    <a:lstStyle/>
                    <a:p>
                      <a:pPr algn="ctr"/>
                      <a:r>
                        <a:rPr lang="en-US" b="1" err="1"/>
                        <a:t>CareMax</a:t>
                      </a:r>
                      <a:r>
                        <a:rPr lang="en-US" b="1"/>
                        <a:t> Health Partners, LLC (CHP)</a:t>
                      </a:r>
                    </a:p>
                  </a:txBody>
                  <a:tcPr/>
                </a:tc>
                <a:extLst>
                  <a:ext uri="{0D108BD9-81ED-4DB2-BD59-A6C34878D82A}">
                    <a16:rowId xmlns:a16="http://schemas.microsoft.com/office/drawing/2014/main" val="2581462502"/>
                  </a:ext>
                </a:extLst>
              </a:tr>
            </a:tbl>
          </a:graphicData>
        </a:graphic>
      </p:graphicFrame>
      <p:sp>
        <p:nvSpPr>
          <p:cNvPr id="8" name="TextBox 7">
            <a:extLst>
              <a:ext uri="{FF2B5EF4-FFF2-40B4-BE49-F238E27FC236}">
                <a16:creationId xmlns:a16="http://schemas.microsoft.com/office/drawing/2014/main" id="{EEAA4816-A67E-2BEA-1B0F-542A60CD7F01}"/>
              </a:ext>
            </a:extLst>
          </p:cNvPr>
          <p:cNvSpPr txBox="1"/>
          <p:nvPr/>
        </p:nvSpPr>
        <p:spPr>
          <a:xfrm>
            <a:off x="439840" y="4717941"/>
            <a:ext cx="10984658" cy="923330"/>
          </a:xfrm>
          <a:prstGeom prst="rect">
            <a:avLst/>
          </a:prstGeom>
          <a:noFill/>
        </p:spPr>
        <p:txBody>
          <a:bodyPr wrap="square">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This </a:t>
            </a:r>
            <a:r>
              <a:rPr kumimoji="0" lang="en-US" sz="1800" i="0" u="none" strike="noStrike" kern="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CareMax</a:t>
            </a: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Medicare </a:t>
            </a:r>
            <a:r>
              <a:rPr kumimoji="0" lang="en-US" sz="1800" i="0" u="none" strike="noStrike" kern="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ACO</a:t>
            </a: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model provides an opportunity for </a:t>
            </a:r>
            <a:r>
              <a:rPr kumimoji="0" lang="en-US" sz="1800" b="1" i="0" u="none" strike="noStrike" kern="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CNCN</a:t>
            </a: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US" sz="1800" b="1" i="0" u="none" strike="noStrike" kern="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CACN</a:t>
            </a: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and </a:t>
            </a:r>
            <a:r>
              <a:rPr kumimoji="0" lang="en-US" sz="18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CHP</a:t>
            </a: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US" sz="18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Providers</a:t>
            </a: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to apply the </a:t>
            </a:r>
            <a:r>
              <a:rPr kumimoji="0" lang="en-US" sz="1800" i="0" u="none" strike="noStrike" kern="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CareMax</a:t>
            </a:r>
            <a:r>
              <a:rPr kumimoji="0" lang="en-US" sz="18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Community Care Model to Medicare beneficiaries.  By working together, we can provide high quality care to our Medicare beneficiaries in a cost-efficient and coordinated manner.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642645"/>
            <a:ext cx="10644806" cy="4098558"/>
          </a:xfrm>
          <a:prstGeom prst="rect">
            <a:avLst/>
          </a:prstGeom>
        </p:spPr>
        <p:txBody>
          <a:bodyPr vert="horz" wrap="square" lIns="0" tIns="96520" rIns="0" bIns="0" rtlCol="0">
            <a:spAutoFit/>
          </a:bodyPr>
          <a:lstStyle/>
          <a:p>
            <a:pPr marL="55563" marR="0" lvl="0" defTabSz="914400" eaLnBrk="1" fontAlgn="auto" latinLnBrk="0" hangingPunct="1">
              <a:buClrTx/>
              <a:buSzTx/>
              <a:tabLst>
                <a:tab pos="685800" algn="l"/>
              </a:tabLst>
              <a:defRPr/>
            </a:pPr>
            <a:r>
              <a:rPr lang="en-US" sz="2000" b="1">
                <a:solidFill>
                  <a:schemeClr val="tx1"/>
                </a:solidFill>
                <a:latin typeface="Arial" panose="020B0604020202020204" pitchFamily="34" charset="0"/>
                <a:cs typeface="Arial" panose="020B0604020202020204" pitchFamily="34" charset="0"/>
              </a:rPr>
              <a:t>Conflict of Interest (COI):  </a:t>
            </a:r>
            <a:r>
              <a:rPr lang="en-US" sz="2000">
                <a:solidFill>
                  <a:schemeClr val="tx1"/>
                </a:solidFill>
                <a:latin typeface="Arial" panose="020B0604020202020204" pitchFamily="34" charset="0"/>
                <a:cs typeface="Arial" panose="020B0604020202020204" pitchFamily="34" charset="0"/>
              </a:rPr>
              <a:t>a potential Conflict of Interest arises as a result of situations or circumstances whenever an individual’s professional interests, such as professional obligations or judgment owed to </a:t>
            </a:r>
            <a:r>
              <a:rPr lang="en-US" sz="2000" err="1">
                <a:solidFill>
                  <a:schemeClr val="tx1"/>
                </a:solidFill>
                <a:latin typeface="Arial" panose="020B0604020202020204" pitchFamily="34" charset="0"/>
                <a:cs typeface="Arial" panose="020B0604020202020204" pitchFamily="34" charset="0"/>
              </a:rPr>
              <a:t>CareMax</a:t>
            </a:r>
            <a:r>
              <a:rPr lang="en-US" sz="2000">
                <a:solidFill>
                  <a:schemeClr val="tx1"/>
                </a:solidFill>
                <a:latin typeface="Arial" panose="020B0604020202020204" pitchFamily="34" charset="0"/>
                <a:cs typeface="Arial" panose="020B0604020202020204" pitchFamily="34" charset="0"/>
              </a:rPr>
              <a:t> and its constituencies are compromised by, or could be perceived as being compromised by, his or her roles, secondary commitments or Financial Interests (defined). </a:t>
            </a:r>
          </a:p>
          <a:p>
            <a:pPr marL="55563" marR="0" lvl="0" defTabSz="914400" eaLnBrk="1" fontAlgn="auto" latinLnBrk="0" hangingPunct="1">
              <a:buClrTx/>
              <a:buSzTx/>
              <a:tabLst>
                <a:tab pos="685800" algn="l"/>
              </a:tabLst>
              <a:defRPr/>
            </a:pPr>
            <a:endParaRPr lang="en-US" sz="2000">
              <a:solidFill>
                <a:schemeClr val="tx1"/>
              </a:solidFill>
              <a:latin typeface="Arial" panose="020B0604020202020204" pitchFamily="34" charset="0"/>
              <a:cs typeface="Arial" panose="020B0604020202020204" pitchFamily="34" charset="0"/>
            </a:endParaRPr>
          </a:p>
          <a:p>
            <a:pPr marL="55563">
              <a:tabLst>
                <a:tab pos="685800" algn="l"/>
              </a:tabLst>
              <a:defRPr/>
            </a:pPr>
            <a:r>
              <a:rPr lang="en-US" sz="2000" i="0">
                <a:solidFill>
                  <a:srgbClr val="000000"/>
                </a:solidFill>
                <a:effectLst/>
                <a:latin typeface="Arial" panose="020B0604020202020204" pitchFamily="34" charset="0"/>
                <a:cs typeface="Arial" panose="020B0604020202020204" pitchFamily="34" charset="0"/>
              </a:rPr>
              <a:t>If a potential Conflict of Interest arises at any time, CareMax Partners are required to disclose such conflict to the CareMax Chief Compliance Officer at </a:t>
            </a:r>
            <a:r>
              <a:rPr lang="en-US" sz="2000" i="0" u="sng" strike="noStrike">
                <a:solidFill>
                  <a:srgbClr val="0000FF"/>
                </a:solidFill>
                <a:effectLst/>
                <a:latin typeface="Arial" panose="020B0604020202020204" pitchFamily="34" charset="0"/>
                <a:cs typeface="Arial" panose="020B0604020202020204" pitchFamily="34" charset="0"/>
                <a:hlinkClick r:id="rId3"/>
              </a:rPr>
              <a:t>teresa.mcmeans@caremax.com</a:t>
            </a:r>
            <a:r>
              <a:rPr lang="en-US" sz="2000" i="0">
                <a:solidFill>
                  <a:srgbClr val="000000"/>
                </a:solidFill>
                <a:effectLst/>
                <a:latin typeface="Arial" panose="020B0604020202020204" pitchFamily="34" charset="0"/>
                <a:cs typeface="Arial" panose="020B0604020202020204" pitchFamily="34" charset="0"/>
              </a:rPr>
              <a:t> / 786-206-8721 and/or update his/her annual COI disclosure survey (if applicable). </a:t>
            </a:r>
          </a:p>
          <a:p>
            <a:pPr marL="55563">
              <a:tabLst>
                <a:tab pos="685800" algn="l"/>
              </a:tabLst>
              <a:defRPr/>
            </a:pPr>
            <a:endParaRPr lang="en-US" sz="2000" i="0">
              <a:solidFill>
                <a:srgbClr val="000000"/>
              </a:solidFill>
              <a:effectLst/>
              <a:latin typeface="Arial" panose="020B0604020202020204" pitchFamily="34" charset="0"/>
              <a:cs typeface="Arial" panose="020B0604020202020204" pitchFamily="34" charset="0"/>
            </a:endParaRPr>
          </a:p>
          <a:p>
            <a:pPr marL="55563" algn="l">
              <a:tabLst>
                <a:tab pos="685800" algn="l"/>
              </a:tabLst>
              <a:defRPr/>
            </a:pPr>
            <a:r>
              <a:rPr lang="en-US" sz="2000">
                <a:solidFill>
                  <a:schemeClr val="tx1"/>
                </a:solidFill>
                <a:latin typeface="Arial" panose="020B0604020202020204" pitchFamily="34" charset="0"/>
                <a:cs typeface="Arial" panose="020B0604020202020204" pitchFamily="34" charset="0"/>
              </a:rPr>
              <a:t>All CareMax Partners must comply with the requirements of the ACO Conflict of Interest Policy related to potential conflicts. The ACO Conflict of Interest Policy is </a:t>
            </a:r>
            <a:r>
              <a:rPr lang="en-US" sz="2000">
                <a:latin typeface="Arial" panose="020B0604020202020204" pitchFamily="34" charset="0"/>
                <a:cs typeface="Arial" panose="020B0604020202020204" pitchFamily="34" charset="0"/>
              </a:rPr>
              <a:t>attached to the Provider Welcome Packet e-mail.</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Conflict of Interest Requirements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AF1F3CBC-632F-8DD1-C1F8-E3E7247B7FA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20</a:t>
            </a:fld>
            <a:endParaRPr lang="en-US" sz="1200"/>
          </a:p>
        </p:txBody>
      </p:sp>
    </p:spTree>
    <p:extLst>
      <p:ext uri="{BB962C8B-B14F-4D97-AF65-F5344CB8AC3E}">
        <p14:creationId xmlns:p14="http://schemas.microsoft.com/office/powerpoint/2010/main" val="3157254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432354"/>
            <a:ext cx="10644806" cy="4714111"/>
          </a:xfrm>
          <a:prstGeom prst="rect">
            <a:avLst/>
          </a:prstGeom>
        </p:spPr>
        <p:txBody>
          <a:bodyPr vert="horz" wrap="square" lIns="0" tIns="96520" rIns="0" bIns="0" rtlCol="0" anchor="t">
            <a:spAutoFit/>
          </a:bodyPr>
          <a:lstStyle/>
          <a:p>
            <a:pPr marL="55245" lvl="1">
              <a:lnSpc>
                <a:spcPct val="100000"/>
              </a:lnSpc>
              <a:spcBef>
                <a:spcPts val="0"/>
              </a:spcBef>
              <a:defRPr/>
            </a:pPr>
            <a:r>
              <a:rPr lang="en-US" altLang="en-US" sz="2000" b="1" dirty="0">
                <a:solidFill>
                  <a:schemeClr val="tx1"/>
                </a:solidFill>
                <a:latin typeface="Arial"/>
                <a:cs typeface="Arial"/>
              </a:rPr>
              <a:t>It is important that </a:t>
            </a:r>
            <a:r>
              <a:rPr lang="en-US" altLang="en-US" sz="2000" b="1" dirty="0" err="1">
                <a:solidFill>
                  <a:schemeClr val="tx1"/>
                </a:solidFill>
                <a:latin typeface="Arial"/>
                <a:cs typeface="Arial"/>
              </a:rPr>
              <a:t>CareMax</a:t>
            </a:r>
            <a:r>
              <a:rPr lang="en-US" altLang="en-US" sz="2000" b="1" dirty="0">
                <a:solidFill>
                  <a:schemeClr val="tx1"/>
                </a:solidFill>
                <a:latin typeface="Arial"/>
                <a:cs typeface="Arial"/>
              </a:rPr>
              <a:t> Medicare ACO Program-related communications and marketing materials accurately reflect the services and quality of care available within </a:t>
            </a:r>
            <a:r>
              <a:rPr lang="en-US" altLang="en-US" sz="2000" b="1" dirty="0" err="1">
                <a:solidFill>
                  <a:schemeClr val="tx1"/>
                </a:solidFill>
                <a:latin typeface="Arial"/>
                <a:cs typeface="Arial"/>
              </a:rPr>
              <a:t>CareMax</a:t>
            </a:r>
            <a:r>
              <a:rPr lang="en-US" altLang="en-US" sz="2000" b="1" dirty="0">
                <a:solidFill>
                  <a:schemeClr val="tx1"/>
                </a:solidFill>
                <a:latin typeface="Arial"/>
                <a:cs typeface="Arial"/>
              </a:rPr>
              <a:t>.</a:t>
            </a:r>
            <a:endParaRPr lang="en-US" dirty="0">
              <a:solidFill>
                <a:schemeClr val="tx1"/>
              </a:solidFill>
              <a:latin typeface="Arial"/>
              <a:cs typeface="Arial"/>
            </a:endParaRPr>
          </a:p>
          <a:p>
            <a:pPr marL="55245" lvl="1">
              <a:lnSpc>
                <a:spcPct val="100000"/>
              </a:lnSpc>
              <a:spcBef>
                <a:spcPts val="0"/>
              </a:spcBef>
              <a:defRPr/>
            </a:pPr>
            <a:endParaRPr lang="en-US" altLang="en-US" sz="2000" dirty="0">
              <a:solidFill>
                <a:schemeClr val="tx1"/>
              </a:solidFill>
              <a:latin typeface="Arial" panose="020B0604020202020204" pitchFamily="34" charset="0"/>
              <a:cs typeface="Arial" panose="020B0604020202020204" pitchFamily="34" charset="0"/>
            </a:endParaRPr>
          </a:p>
          <a:p>
            <a:pPr marL="55245" lvl="1">
              <a:lnSpc>
                <a:spcPct val="100000"/>
              </a:lnSpc>
              <a:spcBef>
                <a:spcPts val="0"/>
              </a:spcBef>
              <a:defRPr/>
            </a:pPr>
            <a:r>
              <a:rPr lang="en-US" altLang="en-US" sz="2000" dirty="0">
                <a:solidFill>
                  <a:schemeClr val="tx1"/>
                </a:solidFill>
                <a:latin typeface="Arial"/>
                <a:cs typeface="Arial"/>
              </a:rPr>
              <a:t>CMS requires that </a:t>
            </a:r>
            <a:r>
              <a:rPr lang="en-US" altLang="en-US" sz="2000" dirty="0" err="1">
                <a:solidFill>
                  <a:schemeClr val="tx1"/>
                </a:solidFill>
                <a:latin typeface="Arial"/>
                <a:cs typeface="Arial"/>
              </a:rPr>
              <a:t>CareMax</a:t>
            </a:r>
            <a:r>
              <a:rPr lang="en-US" altLang="en-US" sz="2000" dirty="0">
                <a:solidFill>
                  <a:schemeClr val="tx1"/>
                </a:solidFill>
                <a:latin typeface="Arial"/>
                <a:cs typeface="Arial"/>
              </a:rPr>
              <a:t> obtain prior approval from CMS of any ACO marketing materials or beneficiary communications used by </a:t>
            </a:r>
            <a:r>
              <a:rPr lang="en-US" altLang="en-US" sz="2000" dirty="0" err="1">
                <a:solidFill>
                  <a:schemeClr val="tx1"/>
                </a:solidFill>
                <a:latin typeface="Arial"/>
                <a:cs typeface="Arial"/>
              </a:rPr>
              <a:t>CareMax</a:t>
            </a:r>
            <a:r>
              <a:rPr lang="en-US" altLang="en-US" sz="2000" dirty="0">
                <a:solidFill>
                  <a:schemeClr val="tx1"/>
                </a:solidFill>
                <a:latin typeface="Arial"/>
                <a:cs typeface="Arial"/>
              </a:rPr>
              <a:t> Partners.</a:t>
            </a:r>
          </a:p>
          <a:p>
            <a:pPr marL="55245" lvl="1">
              <a:lnSpc>
                <a:spcPct val="100000"/>
              </a:lnSpc>
              <a:spcBef>
                <a:spcPts val="0"/>
              </a:spcBef>
              <a:defRPr/>
            </a:pPr>
            <a:endParaRPr lang="en-US" altLang="en-US" sz="2000" dirty="0">
              <a:solidFill>
                <a:schemeClr val="tx1"/>
              </a:solidFill>
              <a:latin typeface="Arial" panose="020B0604020202020204" pitchFamily="34" charset="0"/>
              <a:cs typeface="Arial" panose="020B0604020202020204" pitchFamily="34" charset="0"/>
            </a:endParaRPr>
          </a:p>
          <a:p>
            <a:pPr marL="55245" lvl="1">
              <a:lnSpc>
                <a:spcPct val="100000"/>
              </a:lnSpc>
              <a:spcBef>
                <a:spcPts val="0"/>
              </a:spcBef>
              <a:defRPr/>
            </a:pPr>
            <a:r>
              <a:rPr lang="en-US" altLang="en-US" sz="2000" dirty="0">
                <a:solidFill>
                  <a:schemeClr val="tx1"/>
                </a:solidFill>
                <a:latin typeface="Arial"/>
                <a:cs typeface="Arial"/>
              </a:rPr>
              <a:t>You must submit any proposed </a:t>
            </a:r>
            <a:r>
              <a:rPr lang="en-US" altLang="en-US" sz="2000" dirty="0" err="1">
                <a:solidFill>
                  <a:schemeClr val="tx1"/>
                </a:solidFill>
                <a:latin typeface="Arial"/>
                <a:cs typeface="Arial"/>
              </a:rPr>
              <a:t>CareMax</a:t>
            </a:r>
            <a:r>
              <a:rPr lang="en-US" altLang="en-US" sz="2000" dirty="0">
                <a:solidFill>
                  <a:schemeClr val="tx1"/>
                </a:solidFill>
                <a:latin typeface="Arial"/>
                <a:cs typeface="Arial"/>
              </a:rPr>
              <a:t> Medicare ACO Program marketing activities or written communications to </a:t>
            </a:r>
            <a:r>
              <a:rPr lang="en-US" altLang="en-US" sz="2000" dirty="0" err="1">
                <a:solidFill>
                  <a:schemeClr val="tx1"/>
                </a:solidFill>
                <a:latin typeface="Arial"/>
                <a:cs typeface="Arial"/>
              </a:rPr>
              <a:t>CareMax</a:t>
            </a:r>
            <a:r>
              <a:rPr lang="en-US" altLang="en-US" sz="2000" dirty="0">
                <a:solidFill>
                  <a:schemeClr val="tx1"/>
                </a:solidFill>
                <a:latin typeface="Arial"/>
                <a:cs typeface="Arial"/>
              </a:rPr>
              <a:t> for initial review. Upon </a:t>
            </a:r>
            <a:r>
              <a:rPr lang="en-US" altLang="en-US" sz="2000" dirty="0" err="1">
                <a:solidFill>
                  <a:schemeClr val="tx1"/>
                </a:solidFill>
                <a:latin typeface="Arial"/>
                <a:cs typeface="Arial"/>
              </a:rPr>
              <a:t>CareMax</a:t>
            </a:r>
            <a:r>
              <a:rPr lang="en-US" altLang="en-US" sz="2000" dirty="0">
                <a:solidFill>
                  <a:schemeClr val="tx1"/>
                </a:solidFill>
                <a:latin typeface="Arial"/>
                <a:cs typeface="Arial"/>
              </a:rPr>
              <a:t> review and approval, </a:t>
            </a:r>
            <a:r>
              <a:rPr lang="en-US" altLang="en-US" sz="2000" dirty="0" err="1">
                <a:solidFill>
                  <a:schemeClr val="tx1"/>
                </a:solidFill>
                <a:latin typeface="Arial"/>
                <a:cs typeface="Arial"/>
              </a:rPr>
              <a:t>CareMax</a:t>
            </a:r>
            <a:r>
              <a:rPr lang="en-US" altLang="en-US" sz="2000" dirty="0">
                <a:solidFill>
                  <a:schemeClr val="tx1"/>
                </a:solidFill>
                <a:latin typeface="Arial"/>
                <a:cs typeface="Arial"/>
              </a:rPr>
              <a:t> will submit materials to CMS for approval.</a:t>
            </a:r>
          </a:p>
          <a:p>
            <a:pPr marL="55245" lvl="1">
              <a:lnSpc>
                <a:spcPct val="100000"/>
              </a:lnSpc>
              <a:spcBef>
                <a:spcPts val="0"/>
              </a:spcBef>
              <a:defRPr/>
            </a:pPr>
            <a:endParaRPr lang="en-US" altLang="en-US" sz="2000" dirty="0">
              <a:solidFill>
                <a:schemeClr val="tx1"/>
              </a:solidFill>
              <a:latin typeface="Arial" panose="020B0604020202020204" pitchFamily="34" charset="0"/>
              <a:cs typeface="Arial" panose="020B0604020202020204" pitchFamily="34" charset="0"/>
            </a:endParaRPr>
          </a:p>
          <a:p>
            <a:pPr marL="55245" lvl="1">
              <a:lnSpc>
                <a:spcPct val="100000"/>
              </a:lnSpc>
              <a:spcBef>
                <a:spcPts val="0"/>
              </a:spcBef>
              <a:defRPr/>
            </a:pPr>
            <a:r>
              <a:rPr lang="en-US" altLang="en-US" sz="2000" dirty="0">
                <a:solidFill>
                  <a:schemeClr val="tx1"/>
                </a:solidFill>
                <a:latin typeface="Arial"/>
                <a:cs typeface="Arial"/>
              </a:rPr>
              <a:t>Such materials or activities may include, but are not limited to, brochures, advertisements, outreach events, letters to beneficiaries, Web pages, mailings, social media, or other activities conducted by or on behalf of the ACO when used to educate, solicit, notify, or contact Medicare patients regarding the ACO.</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Marketing Materials or Activities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68094EEF-69FF-8123-DCB9-D601F55D45D5}"/>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21</a:t>
            </a:fld>
            <a:endParaRPr lang="en-US" sz="1200"/>
          </a:p>
        </p:txBody>
      </p:sp>
    </p:spTree>
    <p:extLst>
      <p:ext uri="{BB962C8B-B14F-4D97-AF65-F5344CB8AC3E}">
        <p14:creationId xmlns:p14="http://schemas.microsoft.com/office/powerpoint/2010/main" val="2790289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552262"/>
            <a:ext cx="10423139" cy="3790781"/>
          </a:xfrm>
          <a:prstGeom prst="rect">
            <a:avLst/>
          </a:prstGeom>
        </p:spPr>
        <p:txBody>
          <a:bodyPr vert="horz" wrap="square" lIns="0" tIns="96520" rIns="0" bIns="0" rtlCol="0" anchor="t">
            <a:spAutoFit/>
          </a:bodyPr>
          <a:lstStyle/>
          <a:p>
            <a:pPr>
              <a:defRPr/>
            </a:pPr>
            <a:r>
              <a:rPr lang="en-US" sz="2000" dirty="0">
                <a:latin typeface="Arial"/>
                <a:ea typeface="MS PGothic"/>
                <a:cs typeface="Arial"/>
              </a:rPr>
              <a:t>If you are unsure if your materials require CMS approval, it is always best to ask questions.  Questions and materials for review can be directed to the </a:t>
            </a:r>
            <a:r>
              <a:rPr lang="en-US" sz="2000" dirty="0" err="1">
                <a:latin typeface="Arial"/>
                <a:ea typeface="MS PGothic"/>
                <a:cs typeface="Arial"/>
              </a:rPr>
              <a:t>CareMax</a:t>
            </a:r>
            <a:r>
              <a:rPr lang="en-US" sz="2000" dirty="0">
                <a:latin typeface="Arial"/>
                <a:ea typeface="MS PGothic"/>
                <a:cs typeface="Arial"/>
              </a:rPr>
              <a:t> Medicare ACO Program Team by emailing </a:t>
            </a:r>
            <a:r>
              <a:rPr lang="en-US" sz="2000" u="sng" dirty="0">
                <a:solidFill>
                  <a:srgbClr val="0033FF"/>
                </a:solidFill>
                <a:latin typeface="Arial"/>
                <a:ea typeface="MS PGothic"/>
                <a:cs typeface="Arial"/>
              </a:rPr>
              <a:t>C</a:t>
            </a:r>
            <a:r>
              <a:rPr lang="en-US" sz="2000" u="sng" dirty="0">
                <a:solidFill>
                  <a:srgbClr val="0033FF"/>
                </a:solidFill>
                <a:latin typeface="Arial"/>
                <a:ea typeface="MS PGothic"/>
                <a:cs typeface="Arial"/>
                <a:hlinkClick r:id="rId2"/>
              </a:rPr>
              <a:t>areMaxACO@caremax.com</a:t>
            </a:r>
            <a:r>
              <a:rPr lang="en-US" sz="2000" dirty="0">
                <a:solidFill>
                  <a:schemeClr val="tx1"/>
                </a:solidFill>
                <a:latin typeface="Arial"/>
                <a:ea typeface="MS PGothic"/>
                <a:cs typeface="Arial"/>
              </a:rPr>
              <a:t>.</a:t>
            </a:r>
          </a:p>
          <a:p>
            <a:pPr>
              <a:lnSpc>
                <a:spcPct val="100000"/>
              </a:lnSpc>
              <a:spcBef>
                <a:spcPts val="0"/>
              </a:spcBef>
              <a:defRPr/>
            </a:pPr>
            <a:endParaRPr lang="en-US" sz="2000" u="sng" dirty="0">
              <a:solidFill>
                <a:srgbClr val="0033FF"/>
              </a:solidFill>
              <a:latin typeface="Arial"/>
              <a:ea typeface="MS PGothic" pitchFamily="34" charset="-128"/>
              <a:cs typeface="Arial"/>
            </a:endParaRPr>
          </a:p>
          <a:p>
            <a:pPr>
              <a:lnSpc>
                <a:spcPct val="100000"/>
              </a:lnSpc>
              <a:spcBef>
                <a:spcPts val="0"/>
              </a:spcBef>
              <a:defRPr/>
            </a:pPr>
            <a:r>
              <a:rPr lang="en-US" sz="2000" dirty="0">
                <a:latin typeface="Arial"/>
                <a:ea typeface="MS PGothic"/>
                <a:cs typeface="Arial"/>
              </a:rPr>
              <a:t>Prior to submission to CMS, the </a:t>
            </a:r>
            <a:r>
              <a:rPr lang="en-US" sz="2000" dirty="0" err="1">
                <a:latin typeface="Arial"/>
                <a:ea typeface="MS PGothic"/>
                <a:cs typeface="Arial"/>
              </a:rPr>
              <a:t>CareMax</a:t>
            </a:r>
            <a:r>
              <a:rPr lang="en-US" sz="2000" dirty="0">
                <a:latin typeface="Arial"/>
                <a:ea typeface="MS PGothic"/>
                <a:cs typeface="Arial"/>
              </a:rPr>
              <a:t> Medicare ACO Program Team will:</a:t>
            </a:r>
          </a:p>
          <a:p>
            <a:pPr marL="342900" lvl="1" indent="-342900">
              <a:lnSpc>
                <a:spcPct val="100000"/>
              </a:lnSpc>
              <a:spcBef>
                <a:spcPts val="0"/>
              </a:spcBef>
              <a:buFontTx/>
              <a:buChar char="-"/>
              <a:defRPr/>
            </a:pPr>
            <a:r>
              <a:rPr lang="en-US" sz="2000" dirty="0">
                <a:latin typeface="Arial"/>
                <a:ea typeface="MS PGothic"/>
                <a:cs typeface="Arial"/>
              </a:rPr>
              <a:t>Reach out to you to review your proposed materials with you</a:t>
            </a:r>
          </a:p>
          <a:p>
            <a:pPr marL="342900" lvl="1" indent="-342900">
              <a:lnSpc>
                <a:spcPct val="100000"/>
              </a:lnSpc>
              <a:spcBef>
                <a:spcPts val="0"/>
              </a:spcBef>
              <a:buFontTx/>
              <a:buChar char="-"/>
              <a:defRPr/>
            </a:pPr>
            <a:r>
              <a:rPr lang="en-US" sz="2000" dirty="0">
                <a:latin typeface="Arial"/>
                <a:ea typeface="MS PGothic"/>
                <a:cs typeface="Arial"/>
              </a:rPr>
              <a:t>Recommend edits as necessary</a:t>
            </a:r>
          </a:p>
          <a:p>
            <a:pPr marL="342900" lvl="1" indent="-342900">
              <a:lnSpc>
                <a:spcPct val="100000"/>
              </a:lnSpc>
              <a:spcBef>
                <a:spcPts val="0"/>
              </a:spcBef>
              <a:buFontTx/>
              <a:buChar char="-"/>
              <a:defRPr/>
            </a:pPr>
            <a:r>
              <a:rPr lang="en-US" sz="2000" dirty="0">
                <a:latin typeface="Arial"/>
                <a:ea typeface="MS PGothic"/>
                <a:cs typeface="Arial"/>
              </a:rPr>
              <a:t>Share the materials with the </a:t>
            </a:r>
            <a:r>
              <a:rPr lang="en-US" sz="2000" dirty="0" err="1">
                <a:latin typeface="Arial"/>
                <a:ea typeface="MS PGothic"/>
                <a:cs typeface="Arial"/>
              </a:rPr>
              <a:t>CareMax</a:t>
            </a:r>
            <a:r>
              <a:rPr lang="en-US" sz="2000" dirty="0">
                <a:latin typeface="Arial"/>
                <a:ea typeface="MS PGothic"/>
                <a:cs typeface="Arial"/>
              </a:rPr>
              <a:t> Compliance Department and Marketing Department for internal review and approval</a:t>
            </a:r>
          </a:p>
          <a:p>
            <a:pPr>
              <a:lnSpc>
                <a:spcPct val="100000"/>
              </a:lnSpc>
              <a:spcBef>
                <a:spcPts val="0"/>
              </a:spcBef>
              <a:defRPr/>
            </a:pPr>
            <a:endParaRPr lang="en-US" sz="2000" dirty="0">
              <a:latin typeface="Arial"/>
              <a:ea typeface="MS PGothic"/>
              <a:cs typeface="Arial"/>
            </a:endParaRPr>
          </a:p>
          <a:p>
            <a:pPr>
              <a:lnSpc>
                <a:spcPct val="100000"/>
              </a:lnSpc>
              <a:spcBef>
                <a:spcPts val="0"/>
              </a:spcBef>
              <a:defRPr/>
            </a:pPr>
            <a:r>
              <a:rPr lang="en-US" sz="2000" dirty="0">
                <a:latin typeface="Arial"/>
                <a:ea typeface="MS PGothic"/>
                <a:cs typeface="Arial"/>
              </a:rPr>
              <a:t>After approval by CMS, the </a:t>
            </a:r>
            <a:r>
              <a:rPr lang="en-US" sz="2000" dirty="0" err="1">
                <a:latin typeface="Arial"/>
                <a:ea typeface="MS PGothic"/>
                <a:cs typeface="Arial"/>
              </a:rPr>
              <a:t>CareMax</a:t>
            </a:r>
            <a:r>
              <a:rPr lang="en-US" sz="2000" dirty="0">
                <a:latin typeface="Arial"/>
                <a:ea typeface="MS PGothic"/>
                <a:cs typeface="Arial"/>
              </a:rPr>
              <a:t> Medicare ACO Program Team can support publication and distribution of the approved materials.</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Marketing Materials or Activities (cont.)</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2FB5EAD3-D486-9BEE-C939-355D4F92842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22</a:t>
            </a:fld>
            <a:endParaRPr lang="en-US" sz="1200"/>
          </a:p>
        </p:txBody>
      </p:sp>
    </p:spTree>
    <p:extLst>
      <p:ext uri="{BB962C8B-B14F-4D97-AF65-F5344CB8AC3E}">
        <p14:creationId xmlns:p14="http://schemas.microsoft.com/office/powerpoint/2010/main" val="2381572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73597" y="1367763"/>
            <a:ext cx="10644806" cy="4652556"/>
          </a:xfrm>
          <a:prstGeom prst="rect">
            <a:avLst/>
          </a:prstGeom>
        </p:spPr>
        <p:txBody>
          <a:bodyPr vert="horz" wrap="square" lIns="0" tIns="96520" rIns="0" bIns="0" rtlCol="0">
            <a:spAutoFit/>
          </a:bodyPr>
          <a:lstStyle/>
          <a:p>
            <a:pPr marL="0" indent="0">
              <a:spcBef>
                <a:spcPts val="1200"/>
              </a:spcBef>
              <a:buNone/>
            </a:pPr>
            <a:r>
              <a:rPr lang="en-US" altLang="en-US" sz="1800" b="1" u="sng" dirty="0">
                <a:latin typeface="Arial" panose="020B0604020202020204" pitchFamily="34" charset="0"/>
                <a:cs typeface="Arial" panose="020B0604020202020204" pitchFamily="34" charset="0"/>
              </a:rPr>
              <a:t>CMS requires</a:t>
            </a:r>
            <a:r>
              <a:rPr lang="en-US" altLang="en-US" sz="1800" b="1" dirty="0">
                <a:latin typeface="Arial" panose="020B0604020202020204" pitchFamily="34" charset="0"/>
                <a:cs typeface="Arial" panose="020B0604020202020204" pitchFamily="34" charset="0"/>
              </a:rPr>
              <a:t>:</a:t>
            </a:r>
          </a:p>
          <a:p>
            <a:pPr marL="0" indent="0">
              <a:spcBef>
                <a:spcPts val="1200"/>
              </a:spcBef>
              <a:buNone/>
            </a:pPr>
            <a:r>
              <a:rPr lang="en-US" altLang="en-US" sz="1800" dirty="0" err="1">
                <a:latin typeface="Arial" panose="020B0604020202020204" pitchFamily="34" charset="0"/>
                <a:cs typeface="Arial" panose="020B0604020202020204" pitchFamily="34" charset="0"/>
              </a:rPr>
              <a:t>CareMax</a:t>
            </a:r>
            <a:r>
              <a:rPr lang="en-US" altLang="en-US" sz="1800" dirty="0">
                <a:latin typeface="Arial" panose="020B0604020202020204" pitchFamily="34" charset="0"/>
                <a:cs typeface="Arial" panose="020B0604020202020204" pitchFamily="34" charset="0"/>
              </a:rPr>
              <a:t> Partners to inform the </a:t>
            </a:r>
            <a:r>
              <a:rPr lang="en-US" altLang="en-US" sz="1800" dirty="0" err="1">
                <a:latin typeface="Arial" panose="020B0604020202020204" pitchFamily="34" charset="0"/>
                <a:cs typeface="Arial" panose="020B0604020202020204" pitchFamily="34" charset="0"/>
              </a:rPr>
              <a:t>CareMax</a:t>
            </a:r>
            <a:r>
              <a:rPr lang="en-US" altLang="en-US" sz="1800" dirty="0">
                <a:latin typeface="Arial" panose="020B0604020202020204" pitchFamily="34" charset="0"/>
                <a:cs typeface="Arial" panose="020B0604020202020204" pitchFamily="34" charset="0"/>
              </a:rPr>
              <a:t> Medicare </a:t>
            </a:r>
            <a:r>
              <a:rPr lang="en-US" altLang="en-US" sz="1800" dirty="0" err="1">
                <a:latin typeface="Arial" panose="020B0604020202020204" pitchFamily="34" charset="0"/>
                <a:cs typeface="Arial" panose="020B0604020202020204" pitchFamily="34" charset="0"/>
              </a:rPr>
              <a:t>ACO</a:t>
            </a:r>
            <a:r>
              <a:rPr lang="en-US" altLang="en-US" sz="1800" dirty="0">
                <a:latin typeface="Arial" panose="020B0604020202020204" pitchFamily="34" charset="0"/>
                <a:cs typeface="Arial" panose="020B0604020202020204" pitchFamily="34" charset="0"/>
              </a:rPr>
              <a:t> Compliance Officer and/or Chief Compliance Officer immediately if any of the following occurs:</a:t>
            </a:r>
          </a:p>
          <a:p>
            <a:pPr lvl="2"/>
            <a:r>
              <a:rPr lang="en-US" altLang="en-US" b="1" dirty="0">
                <a:latin typeface="Arial" panose="020B0604020202020204" pitchFamily="34" charset="0"/>
                <a:cs typeface="Arial" panose="020B0604020202020204" pitchFamily="34" charset="0"/>
              </a:rPr>
              <a:t>	- Exclusion </a:t>
            </a:r>
            <a:r>
              <a:rPr lang="en-US" altLang="en-US" dirty="0">
                <a:latin typeface="Arial" panose="020B0604020202020204" pitchFamily="34" charset="0"/>
                <a:cs typeface="Arial" panose="020B0604020202020204" pitchFamily="34" charset="0"/>
              </a:rPr>
              <a:t>from any federal or state health care program—you, your practice, and your 	providers. </a:t>
            </a:r>
            <a:endParaRPr lang="en-US" altLang="en-US" i="1" u="sng" dirty="0">
              <a:latin typeface="Arial" panose="020B0604020202020204" pitchFamily="34" charset="0"/>
              <a:cs typeface="Arial" panose="020B0604020202020204" pitchFamily="34" charset="0"/>
            </a:endParaRPr>
          </a:p>
          <a:p>
            <a:pPr marL="285750" lvl="2">
              <a:spcBef>
                <a:spcPts val="1200"/>
              </a:spcBef>
            </a:pPr>
            <a:r>
              <a:rPr lang="en-US" altLang="en-US" sz="1600" i="1" dirty="0">
                <a:latin typeface="Arial" panose="020B0604020202020204" pitchFamily="34" charset="0"/>
                <a:cs typeface="Arial" panose="020B0604020202020204" pitchFamily="34" charset="0"/>
              </a:rPr>
              <a:t>	Note: Providers are </a:t>
            </a:r>
            <a:r>
              <a:rPr lang="en-US" altLang="en-US" sz="1600" i="1" u="sng" dirty="0">
                <a:latin typeface="Arial" panose="020B0604020202020204" pitchFamily="34" charset="0"/>
                <a:cs typeface="Arial" panose="020B0604020202020204" pitchFamily="34" charset="0"/>
              </a:rPr>
              <a:t>required by law</a:t>
            </a:r>
            <a:r>
              <a:rPr lang="en-US" altLang="en-US" sz="1600" i="1" dirty="0">
                <a:latin typeface="Arial" panose="020B0604020202020204" pitchFamily="34" charset="0"/>
                <a:cs typeface="Arial" panose="020B0604020202020204" pitchFamily="34" charset="0"/>
              </a:rPr>
              <a:t> to ensure members of their staff are not excluded from participation in 	any federal and state health care programs. If you are unsure how to monitor for exclusions, please contact 	the </a:t>
            </a:r>
            <a:r>
              <a:rPr lang="en-US" altLang="en-US" sz="1600" i="1" dirty="0" err="1">
                <a:latin typeface="Arial" panose="020B0604020202020204" pitchFamily="34" charset="0"/>
                <a:cs typeface="Arial" panose="020B0604020202020204" pitchFamily="34" charset="0"/>
              </a:rPr>
              <a:t>CareMax</a:t>
            </a:r>
            <a:r>
              <a:rPr lang="en-US" altLang="en-US" sz="1600" i="1" dirty="0">
                <a:latin typeface="Arial" panose="020B0604020202020204" pitchFamily="34" charset="0"/>
                <a:cs typeface="Arial" panose="020B0604020202020204" pitchFamily="34" charset="0"/>
              </a:rPr>
              <a:t> Compliance Department at </a:t>
            </a:r>
            <a:r>
              <a:rPr lang="en-US" altLang="en-US" sz="1600" i="1" dirty="0">
                <a:latin typeface="Arial" panose="020B0604020202020204" pitchFamily="34" charset="0"/>
                <a:cs typeface="Arial" panose="020B0604020202020204" pitchFamily="34" charset="0"/>
                <a:hlinkClick r:id="rId2"/>
              </a:rPr>
              <a:t>Compliance@CareMax.com</a:t>
            </a:r>
            <a:r>
              <a:rPr lang="en-US" altLang="en-US" sz="1600" i="1" dirty="0">
                <a:latin typeface="Arial" panose="020B0604020202020204" pitchFamily="34" charset="0"/>
                <a:cs typeface="Arial" panose="020B0604020202020204" pitchFamily="34" charset="0"/>
              </a:rPr>
              <a:t> for assistance. </a:t>
            </a:r>
          </a:p>
          <a:p>
            <a:pPr lvl="3">
              <a:spcBef>
                <a:spcPts val="1200"/>
              </a:spcBef>
            </a:pPr>
            <a:r>
              <a:rPr lang="en-US" altLang="en-US" b="1" dirty="0">
                <a:latin typeface="Arial" panose="020B0604020202020204" pitchFamily="34" charset="0"/>
                <a:cs typeface="Arial" panose="020B0604020202020204" pitchFamily="34" charset="0"/>
              </a:rPr>
              <a:t>	- Any</a:t>
            </a:r>
            <a:r>
              <a:rPr lang="en-US" altLang="en-US" dirty="0">
                <a:latin typeface="Arial" panose="020B0604020202020204" pitchFamily="34" charset="0"/>
                <a:cs typeface="Arial" panose="020B0604020202020204" pitchFamily="34" charset="0"/>
              </a:rPr>
              <a:t> </a:t>
            </a:r>
            <a:r>
              <a:rPr lang="en-US" altLang="en-US" b="1" dirty="0">
                <a:latin typeface="Arial" panose="020B0604020202020204" pitchFamily="34" charset="0"/>
                <a:cs typeface="Arial" panose="020B0604020202020204" pitchFamily="34" charset="0"/>
              </a:rPr>
              <a:t>action</a:t>
            </a:r>
            <a:r>
              <a:rPr lang="en-US" altLang="en-US" dirty="0">
                <a:latin typeface="Arial" panose="020B0604020202020204" pitchFamily="34" charset="0"/>
                <a:cs typeface="Arial" panose="020B0604020202020204" pitchFamily="34" charset="0"/>
              </a:rPr>
              <a:t> taken by HHS or the DOJ related to significant misconduct or allegations of fraud.</a:t>
            </a:r>
          </a:p>
          <a:p>
            <a:pPr lvl="1">
              <a:spcBef>
                <a:spcPts val="1200"/>
              </a:spcBef>
            </a:pPr>
            <a:r>
              <a:rPr lang="en-US" altLang="en-US" sz="1800" b="1" dirty="0">
                <a:latin typeface="Arial" panose="020B0604020202020204" pitchFamily="34" charset="0"/>
                <a:cs typeface="Arial" panose="020B0604020202020204" pitchFamily="34" charset="0"/>
              </a:rPr>
              <a:t>	- Any formally initiated claim or allegation</a:t>
            </a:r>
            <a:r>
              <a:rPr lang="en-US" altLang="en-US" sz="1800" dirty="0">
                <a:latin typeface="Arial" panose="020B0604020202020204" pitchFamily="34" charset="0"/>
                <a:cs typeface="Arial" panose="020B0604020202020204" pitchFamily="34" charset="0"/>
              </a:rPr>
              <a:t> of malpractice, professional misconduct, or 	grounds for licensure or clinical privilege disciplinary action raised against a provider or 	physician group practice by any payer, governmental agency, professional organization, health 	care facility, health care practice or plaintiff.  </a:t>
            </a:r>
          </a:p>
          <a:p>
            <a:pPr>
              <a:spcBef>
                <a:spcPts val="1200"/>
              </a:spcBef>
            </a:pPr>
            <a:r>
              <a:rPr lang="en-US" altLang="en-US" dirty="0" err="1">
                <a:latin typeface="Arial" panose="020B0604020202020204" pitchFamily="34" charset="0"/>
                <a:cs typeface="Arial" panose="020B0604020202020204" pitchFamily="34" charset="0"/>
              </a:rPr>
              <a:t>CareMax</a:t>
            </a:r>
            <a:r>
              <a:rPr lang="en-US" altLang="en-US" sz="1800" dirty="0">
                <a:latin typeface="Arial" panose="020B0604020202020204" pitchFamily="34" charset="0"/>
                <a:cs typeface="Arial" panose="020B0604020202020204" pitchFamily="34" charset="0"/>
              </a:rPr>
              <a:t> is required to report probable violations of law to an appropriate law enforcement agency.</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Additional Notification Requirements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B6B45D9F-F80A-A162-65E6-C23478E0A3A8}"/>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23</a:t>
            </a:fld>
            <a:endParaRPr lang="en-US" sz="1200"/>
          </a:p>
        </p:txBody>
      </p:sp>
    </p:spTree>
    <p:extLst>
      <p:ext uri="{BB962C8B-B14F-4D97-AF65-F5344CB8AC3E}">
        <p14:creationId xmlns:p14="http://schemas.microsoft.com/office/powerpoint/2010/main" val="3297792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757030"/>
            <a:ext cx="10367720" cy="3421449"/>
          </a:xfrm>
          <a:prstGeom prst="rect">
            <a:avLst/>
          </a:prstGeom>
        </p:spPr>
        <p:txBody>
          <a:bodyPr vert="horz" wrap="square" lIns="0" tIns="96520" rIns="0" bIns="0" rtlCol="0" anchor="t">
            <a:spAutoFit/>
          </a:bodyPr>
          <a:lstStyle/>
          <a:p>
            <a:pPr marL="0" indent="0">
              <a:spcBef>
                <a:spcPts val="1200"/>
              </a:spcBef>
              <a:buNone/>
            </a:pPr>
            <a:r>
              <a:rPr lang="en-US" altLang="en-US" sz="1800" b="1" dirty="0">
                <a:latin typeface="Arial"/>
                <a:cs typeface="Arial"/>
              </a:rPr>
              <a:t>CMS requires:</a:t>
            </a:r>
          </a:p>
          <a:p>
            <a:pPr marL="0" indent="0" eaLnBrk="1" hangingPunct="1">
              <a:lnSpc>
                <a:spcPct val="100000"/>
              </a:lnSpc>
              <a:spcBef>
                <a:spcPts val="0"/>
              </a:spcBef>
              <a:buNone/>
              <a:defRPr/>
            </a:pPr>
            <a:endParaRPr lang="en-US" sz="1800" b="1" dirty="0">
              <a:ea typeface="MS PGothic" pitchFamily="34" charset="-128"/>
              <a:cs typeface="Times New Roman" pitchFamily="18" charset="0"/>
            </a:endParaRPr>
          </a:p>
          <a:p>
            <a:pPr marL="285750" indent="-285750" eaLnBrk="1" hangingPunct="1">
              <a:lnSpc>
                <a:spcPct val="100000"/>
              </a:lnSpc>
              <a:spcBef>
                <a:spcPts val="0"/>
              </a:spcBef>
              <a:buFont typeface="Arial" panose="020B0604020202020204" pitchFamily="34" charset="0"/>
              <a:buChar char="•"/>
              <a:defRPr/>
            </a:pPr>
            <a:r>
              <a:rPr lang="en-US" dirty="0" err="1">
                <a:latin typeface="Arial"/>
                <a:ea typeface="MS PGothic"/>
                <a:cs typeface="Times New Roman"/>
              </a:rPr>
              <a:t>CareMax</a:t>
            </a:r>
            <a:r>
              <a:rPr lang="en-US" sz="1800" dirty="0">
                <a:latin typeface="Arial"/>
                <a:ea typeface="MS PGothic"/>
                <a:cs typeface="Times New Roman"/>
              </a:rPr>
              <a:t> Partners may only access, use, or disclose patient information and medical claims data </a:t>
            </a:r>
            <a:r>
              <a:rPr lang="en-US" dirty="0">
                <a:latin typeface="Arial"/>
                <a:ea typeface="MS PGothic"/>
                <a:cs typeface="Times New Roman"/>
              </a:rPr>
              <a:t>(provided by CMS) as permitted by law.</a:t>
            </a:r>
            <a:br>
              <a:rPr lang="en-US" dirty="0">
                <a:latin typeface="Arial"/>
                <a:ea typeface="MS PGothic"/>
                <a:cs typeface="Times New Roman"/>
              </a:rPr>
            </a:br>
            <a:endParaRPr lang="en-US" dirty="0">
              <a:latin typeface="Arial"/>
              <a:ea typeface="MS PGothic"/>
              <a:cs typeface="Times New Roman"/>
            </a:endParaRPr>
          </a:p>
          <a:p>
            <a:pPr marL="285750" indent="-285750" eaLnBrk="1" hangingPunct="1">
              <a:lnSpc>
                <a:spcPct val="100000"/>
              </a:lnSpc>
              <a:spcBef>
                <a:spcPts val="0"/>
              </a:spcBef>
              <a:buFont typeface="Arial" panose="020B0604020202020204" pitchFamily="34" charset="0"/>
              <a:buChar char="•"/>
              <a:defRPr/>
            </a:pPr>
            <a:r>
              <a:rPr lang="en-US" dirty="0" err="1">
                <a:latin typeface="Arial"/>
                <a:ea typeface="MS PGothic"/>
                <a:cs typeface="Times New Roman"/>
              </a:rPr>
              <a:t>CareMax</a:t>
            </a:r>
            <a:r>
              <a:rPr lang="en-US" sz="1800" dirty="0">
                <a:latin typeface="Arial"/>
                <a:ea typeface="MS PGothic"/>
                <a:cs typeface="Times New Roman"/>
              </a:rPr>
              <a:t> Partners must protect patient information and CMS medical claims data from being accessed, used, or disclosed inappropriately.</a:t>
            </a:r>
            <a:br>
              <a:rPr lang="en-US" sz="1800" dirty="0">
                <a:latin typeface="Arial"/>
                <a:ea typeface="MS PGothic"/>
                <a:cs typeface="Times New Roman"/>
              </a:rPr>
            </a:br>
            <a:endParaRPr lang="en-US" sz="1800" dirty="0">
              <a:latin typeface="Arial"/>
              <a:ea typeface="MS PGothic"/>
              <a:cs typeface="Times New Roman"/>
            </a:endParaRPr>
          </a:p>
          <a:p>
            <a:pPr marL="285750" indent="-285750" eaLnBrk="1" hangingPunct="1">
              <a:lnSpc>
                <a:spcPct val="100000"/>
              </a:lnSpc>
              <a:spcBef>
                <a:spcPts val="0"/>
              </a:spcBef>
              <a:buFont typeface="Arial" panose="020B0604020202020204" pitchFamily="34" charset="0"/>
              <a:buChar char="•"/>
              <a:defRPr/>
            </a:pPr>
            <a:r>
              <a:rPr lang="en-US" dirty="0" err="1">
                <a:latin typeface="Arial"/>
                <a:ea typeface="MS PGothic"/>
                <a:cs typeface="Times New Roman"/>
              </a:rPr>
              <a:t>CareMax</a:t>
            </a:r>
            <a:r>
              <a:rPr lang="en-US" dirty="0">
                <a:latin typeface="Arial"/>
                <a:ea typeface="MS PGothic"/>
                <a:cs typeface="Times New Roman"/>
              </a:rPr>
              <a:t> </a:t>
            </a:r>
            <a:r>
              <a:rPr lang="en-US" sz="1800" dirty="0">
                <a:latin typeface="Arial"/>
                <a:ea typeface="MS PGothic"/>
                <a:cs typeface="Times New Roman"/>
              </a:rPr>
              <a:t>Partners </a:t>
            </a:r>
            <a:r>
              <a:rPr lang="en-US" sz="1800" dirty="0">
                <a:latin typeface="Arial"/>
                <a:ea typeface="MS PGothic"/>
                <a:cs typeface="Arial"/>
              </a:rPr>
              <a:t>must make available and distribute their Notice of Privacy Practices (NOPP) to all patients, and</a:t>
            </a:r>
            <a:r>
              <a:rPr lang="en-US" dirty="0">
                <a:latin typeface="Arial"/>
                <a:ea typeface="MS PGothic"/>
                <a:cs typeface="Arial"/>
              </a:rPr>
              <a:t> must </a:t>
            </a:r>
            <a:r>
              <a:rPr lang="en-US" sz="1800" dirty="0">
                <a:latin typeface="Arial"/>
                <a:ea typeface="MS PGothic"/>
                <a:cs typeface="Arial"/>
              </a:rPr>
              <a:t>maintain copies of the NOPP in accordance with the requirements of </a:t>
            </a:r>
            <a:r>
              <a:rPr lang="en-US" sz="1800" dirty="0" err="1">
                <a:latin typeface="Arial"/>
                <a:ea typeface="MS PGothic"/>
                <a:cs typeface="Arial"/>
              </a:rPr>
              <a:t>CareMax</a:t>
            </a:r>
            <a:r>
              <a:rPr lang="en-US" sz="1800" dirty="0">
                <a:latin typeface="Arial"/>
                <a:ea typeface="MS PGothic"/>
                <a:cs typeface="Arial"/>
              </a:rPr>
              <a:t> Participating Provider Agreements (PPAs) an</a:t>
            </a:r>
            <a:r>
              <a:rPr lang="en-US" sz="1800" dirty="0">
                <a:ea typeface="MS PGothic"/>
              </a:rPr>
              <a:t>d the Health Insurance Portability and Accountability Act (HIPAA).</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Compliance with Privacy Regulations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75EA4EFA-350C-6FB6-D52B-3F99B9C2DD9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24</a:t>
            </a:fld>
            <a:endParaRPr lang="en-US" sz="1200"/>
          </a:p>
        </p:txBody>
      </p:sp>
    </p:spTree>
    <p:extLst>
      <p:ext uri="{BB962C8B-B14F-4D97-AF65-F5344CB8AC3E}">
        <p14:creationId xmlns:p14="http://schemas.microsoft.com/office/powerpoint/2010/main" val="614121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757030"/>
            <a:ext cx="10506266" cy="3144451"/>
          </a:xfrm>
          <a:prstGeom prst="rect">
            <a:avLst/>
          </a:prstGeom>
        </p:spPr>
        <p:txBody>
          <a:bodyPr vert="horz" wrap="square" lIns="0" tIns="96520" rIns="0" bIns="0" rtlCol="0" anchor="t">
            <a:spAutoFit/>
          </a:bodyPr>
          <a:lstStyle/>
          <a:p>
            <a:pPr marL="0" indent="0">
              <a:spcBef>
                <a:spcPts val="1200"/>
              </a:spcBef>
              <a:buNone/>
            </a:pPr>
            <a:r>
              <a:rPr lang="en-US" altLang="en-US" sz="1800" b="1" dirty="0">
                <a:latin typeface="Arial"/>
                <a:cs typeface="Arial"/>
              </a:rPr>
              <a:t>CMS requires:</a:t>
            </a:r>
          </a:p>
          <a:p>
            <a:pPr marL="0" indent="0" eaLnBrk="1" hangingPunct="1">
              <a:lnSpc>
                <a:spcPct val="100000"/>
              </a:lnSpc>
              <a:spcBef>
                <a:spcPts val="0"/>
              </a:spcBef>
              <a:buNone/>
              <a:defRPr/>
            </a:pPr>
            <a:endParaRPr lang="en-US" sz="1800" b="1">
              <a:ea typeface="MS PGothic" pitchFamily="34" charset="-128"/>
              <a:cs typeface="Times New Roman" pitchFamily="18" charset="0"/>
            </a:endParaRPr>
          </a:p>
          <a:p>
            <a:pPr>
              <a:lnSpc>
                <a:spcPct val="100000"/>
              </a:lnSpc>
              <a:spcBef>
                <a:spcPts val="0"/>
              </a:spcBef>
              <a:defRPr/>
            </a:pPr>
            <a:r>
              <a:rPr lang="en-US" sz="1800" dirty="0">
                <a:latin typeface="Arial"/>
                <a:ea typeface="MS PGothic"/>
                <a:cs typeface="Arial"/>
              </a:rPr>
              <a:t>Records relating to any aspect of </a:t>
            </a:r>
            <a:r>
              <a:rPr lang="en-US" sz="1800" dirty="0" err="1">
                <a:latin typeface="Arial"/>
                <a:ea typeface="MS PGothic"/>
                <a:cs typeface="Arial"/>
              </a:rPr>
              <a:t>CareMax</a:t>
            </a:r>
            <a:r>
              <a:rPr lang="en-US" sz="1800" dirty="0">
                <a:latin typeface="Arial"/>
                <a:ea typeface="MS PGothic"/>
                <a:cs typeface="Arial"/>
              </a:rPr>
              <a:t> ACO programs must be retained for at least ten (10) years after the end of each respective Agreement.</a:t>
            </a:r>
          </a:p>
          <a:p>
            <a:pPr>
              <a:lnSpc>
                <a:spcPct val="100000"/>
              </a:lnSpc>
              <a:spcBef>
                <a:spcPts val="0"/>
              </a:spcBef>
              <a:defRPr/>
            </a:pPr>
            <a:endParaRPr lang="en-US" sz="1800" dirty="0">
              <a:latin typeface="Arial"/>
              <a:ea typeface="MS PGothic"/>
              <a:cs typeface="Arial"/>
            </a:endParaRPr>
          </a:p>
          <a:p>
            <a:pPr>
              <a:lnSpc>
                <a:spcPct val="100000"/>
              </a:lnSpc>
              <a:spcBef>
                <a:spcPts val="0"/>
              </a:spcBef>
              <a:defRPr/>
            </a:pPr>
            <a:r>
              <a:rPr lang="en-US" sz="1800" dirty="0">
                <a:latin typeface="Arial"/>
                <a:ea typeface="MS PGothic"/>
                <a:cs typeface="Times New Roman"/>
              </a:rPr>
              <a:t>CMS requires </a:t>
            </a:r>
            <a:r>
              <a:rPr lang="en-US" sz="1800" dirty="0" err="1">
                <a:latin typeface="Arial"/>
                <a:ea typeface="MS PGothic"/>
                <a:cs typeface="Times New Roman"/>
              </a:rPr>
              <a:t>CareMax</a:t>
            </a:r>
            <a:r>
              <a:rPr lang="en-US" sz="1800" dirty="0">
                <a:latin typeface="Arial"/>
                <a:ea typeface="MS PGothic"/>
                <a:cs typeface="Times New Roman"/>
              </a:rPr>
              <a:t> Partners </a:t>
            </a:r>
            <a:r>
              <a:rPr lang="en-US" sz="1800" dirty="0">
                <a:latin typeface="Arial"/>
                <a:ea typeface="MS PGothic"/>
                <a:cs typeface="Arial"/>
              </a:rPr>
              <a:t>to cooperate with evaluation, review, and monitoring activities, providing CMS and independent evaluators access when requested.</a:t>
            </a:r>
          </a:p>
          <a:p>
            <a:pPr marL="0" indent="0">
              <a:lnSpc>
                <a:spcPct val="100000"/>
              </a:lnSpc>
              <a:spcBef>
                <a:spcPts val="0"/>
              </a:spcBef>
              <a:buFontTx/>
              <a:buNone/>
              <a:defRPr/>
            </a:pPr>
            <a:endParaRPr lang="en-US" sz="1800" dirty="0">
              <a:latin typeface="Arial"/>
              <a:ea typeface="MS PGothic"/>
              <a:cs typeface="Arial"/>
            </a:endParaRPr>
          </a:p>
          <a:p>
            <a:pPr>
              <a:lnSpc>
                <a:spcPct val="100000"/>
              </a:lnSpc>
              <a:spcBef>
                <a:spcPts val="0"/>
              </a:spcBef>
              <a:defRPr/>
            </a:pPr>
            <a:r>
              <a:rPr lang="en-US" sz="1800" err="1">
                <a:latin typeface="Arial"/>
                <a:ea typeface="MS PGothic"/>
                <a:cs typeface="Times New Roman"/>
              </a:rPr>
              <a:t>CareMax</a:t>
            </a:r>
            <a:r>
              <a:rPr lang="en-US" sz="1800" dirty="0">
                <a:latin typeface="Arial"/>
                <a:ea typeface="MS PGothic"/>
                <a:cs typeface="Times New Roman"/>
              </a:rPr>
              <a:t> Partners </a:t>
            </a:r>
            <a:r>
              <a:rPr lang="en-US" sz="1800" dirty="0">
                <a:latin typeface="Arial"/>
                <a:ea typeface="MS PGothic"/>
                <a:cs typeface="Arial"/>
              </a:rPr>
              <a:t>may not share any data or findings specific to beneficiaries or reference the </a:t>
            </a:r>
            <a:r>
              <a:rPr lang="en-US" sz="1800" err="1">
                <a:latin typeface="Arial"/>
                <a:ea typeface="MS PGothic"/>
                <a:cs typeface="Arial"/>
              </a:rPr>
              <a:t>CareMax</a:t>
            </a:r>
            <a:r>
              <a:rPr lang="en-US" sz="1800" dirty="0">
                <a:latin typeface="Arial"/>
                <a:ea typeface="MS PGothic"/>
                <a:cs typeface="Arial"/>
              </a:rPr>
              <a:t> Medicare ACO Program in publications without approval from </a:t>
            </a:r>
            <a:r>
              <a:rPr lang="en-US" sz="1800" dirty="0" err="1">
                <a:latin typeface="Arial"/>
                <a:cs typeface="Arial"/>
              </a:rPr>
              <a:t>CareMax</a:t>
            </a:r>
            <a:r>
              <a:rPr lang="en-US" sz="1800" dirty="0">
                <a:latin typeface="Arial"/>
                <a:cs typeface="Arial"/>
              </a:rPr>
              <a:t> Medicare ACO Compliance Officer </a:t>
            </a:r>
            <a:r>
              <a:rPr lang="en-US" sz="1800" dirty="0">
                <a:latin typeface="Arial"/>
                <a:ea typeface="MS PGothic"/>
                <a:cs typeface="Arial"/>
              </a:rPr>
              <a:t>(who will consult with CMS if required).</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Document Retention and Access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FE5DC811-E2EF-8999-AC5E-EE740F91864C}"/>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25</a:t>
            </a:fld>
            <a:endParaRPr lang="en-US" sz="1200"/>
          </a:p>
        </p:txBody>
      </p:sp>
    </p:spTree>
    <p:extLst>
      <p:ext uri="{BB962C8B-B14F-4D97-AF65-F5344CB8AC3E}">
        <p14:creationId xmlns:p14="http://schemas.microsoft.com/office/powerpoint/2010/main" val="852923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6" y="1757030"/>
            <a:ext cx="10146048" cy="3698448"/>
          </a:xfrm>
          <a:prstGeom prst="rect">
            <a:avLst/>
          </a:prstGeom>
        </p:spPr>
        <p:txBody>
          <a:bodyPr vert="horz" wrap="square" lIns="0" tIns="96520" rIns="0" bIns="0" rtlCol="0" anchor="t">
            <a:spAutoFit/>
          </a:bodyPr>
          <a:lstStyle/>
          <a:p>
            <a:r>
              <a:rPr lang="en-US" altLang="en-US" sz="1800" u="sng" dirty="0">
                <a:latin typeface="Arial"/>
                <a:cs typeface="Arial"/>
              </a:rPr>
              <a:t>Investigation</a:t>
            </a:r>
            <a:r>
              <a:rPr lang="en-US" altLang="en-US" sz="1800" dirty="0">
                <a:latin typeface="Arial"/>
                <a:cs typeface="Arial"/>
              </a:rPr>
              <a:t> – The </a:t>
            </a:r>
            <a:r>
              <a:rPr lang="en-US" altLang="en-US" sz="1800" dirty="0" err="1">
                <a:latin typeface="Arial"/>
                <a:cs typeface="Arial"/>
              </a:rPr>
              <a:t>CareMax</a:t>
            </a:r>
            <a:r>
              <a:rPr lang="en-US" altLang="en-US" sz="1800" dirty="0">
                <a:latin typeface="Arial"/>
                <a:cs typeface="Arial"/>
              </a:rPr>
              <a:t> Compliance Department will facilitate the investigation of each compliance and/or privacy complaint or concern related to </a:t>
            </a:r>
            <a:r>
              <a:rPr lang="en-US" altLang="en-US" sz="1800" dirty="0" err="1">
                <a:latin typeface="Arial"/>
                <a:cs typeface="Arial"/>
              </a:rPr>
              <a:t>CareMax</a:t>
            </a:r>
            <a:r>
              <a:rPr lang="en-US" altLang="en-US" sz="1800" dirty="0">
                <a:latin typeface="Arial"/>
                <a:cs typeface="Arial"/>
              </a:rPr>
              <a:t> Medicare ACO activity.</a:t>
            </a:r>
            <a:r>
              <a:rPr lang="en-US" altLang="en-US" dirty="0">
                <a:latin typeface="Arial"/>
                <a:cs typeface="Arial"/>
              </a:rPr>
              <a:t> </a:t>
            </a:r>
            <a:r>
              <a:rPr lang="en-US" altLang="en-US" sz="1800" dirty="0">
                <a:latin typeface="Arial"/>
                <a:cs typeface="Arial"/>
              </a:rPr>
              <a:t> Based on the results of an investigation, the Compliance Department will work with </a:t>
            </a:r>
            <a:r>
              <a:rPr lang="en-US" altLang="en-US" sz="1800" dirty="0" err="1">
                <a:latin typeface="Arial"/>
                <a:cs typeface="Arial"/>
              </a:rPr>
              <a:t>CareMax</a:t>
            </a:r>
            <a:r>
              <a:rPr lang="en-US" altLang="en-US" sz="1800" dirty="0">
                <a:latin typeface="Arial"/>
                <a:cs typeface="Arial"/>
              </a:rPr>
              <a:t> Medicare ACO Management in developing and executing a remediation plan. </a:t>
            </a:r>
            <a:br>
              <a:rPr lang="en-US" altLang="en-US" sz="1800" dirty="0">
                <a:latin typeface="Arial"/>
                <a:cs typeface="Arial"/>
              </a:rPr>
            </a:br>
            <a:endParaRPr lang="en-US" altLang="en-US" sz="1800" dirty="0">
              <a:latin typeface="Arial"/>
              <a:cs typeface="Arial"/>
            </a:endParaRPr>
          </a:p>
          <a:p>
            <a:pPr>
              <a:lnSpc>
                <a:spcPct val="100000"/>
              </a:lnSpc>
              <a:spcBef>
                <a:spcPts val="0"/>
              </a:spcBef>
            </a:pPr>
            <a:r>
              <a:rPr lang="en-US" altLang="en-US" sz="1800" u="sng" dirty="0">
                <a:latin typeface="Arial"/>
                <a:cs typeface="Arial"/>
              </a:rPr>
              <a:t>Audit</a:t>
            </a:r>
            <a:r>
              <a:rPr lang="en-US" altLang="en-US" sz="1800" dirty="0">
                <a:latin typeface="Arial"/>
                <a:cs typeface="Arial"/>
              </a:rPr>
              <a:t> – As appropriate</a:t>
            </a:r>
            <a:r>
              <a:rPr lang="en-US" altLang="en-US" sz="1800" dirty="0">
                <a:solidFill>
                  <a:schemeClr val="tx1"/>
                </a:solidFill>
                <a:latin typeface="Arial"/>
                <a:cs typeface="Arial"/>
              </a:rPr>
              <a:t> from time to time, the </a:t>
            </a:r>
            <a:r>
              <a:rPr lang="en-US" altLang="en-US" sz="1800" err="1">
                <a:solidFill>
                  <a:schemeClr val="tx1"/>
                </a:solidFill>
                <a:latin typeface="Arial"/>
                <a:cs typeface="Arial"/>
              </a:rPr>
              <a:t>CareMax</a:t>
            </a:r>
            <a:r>
              <a:rPr lang="en-US" altLang="en-US" dirty="0">
                <a:solidFill>
                  <a:schemeClr val="tx1"/>
                </a:solidFill>
                <a:latin typeface="Arial"/>
                <a:cs typeface="Arial"/>
              </a:rPr>
              <a:t> Compliance Department w</a:t>
            </a:r>
            <a:r>
              <a:rPr lang="en-US" altLang="en-US" sz="1800" dirty="0">
                <a:solidFill>
                  <a:schemeClr val="tx1"/>
                </a:solidFill>
                <a:latin typeface="Arial"/>
                <a:cs typeface="Arial"/>
              </a:rPr>
              <a:t>ill conduct assessments or audit </a:t>
            </a:r>
            <a:r>
              <a:rPr lang="en-US" altLang="en-US" sz="1800" dirty="0">
                <a:latin typeface="Arial"/>
                <a:cs typeface="Arial"/>
              </a:rPr>
              <a:t>activities to confirm compliance with certain requirements.</a:t>
            </a:r>
            <a:br>
              <a:rPr lang="en-US" altLang="en-US" sz="1800" dirty="0">
                <a:latin typeface="Arial"/>
                <a:cs typeface="Arial"/>
              </a:rPr>
            </a:br>
            <a:endParaRPr lang="en-US" altLang="en-US" sz="1800" dirty="0">
              <a:latin typeface="Arial"/>
              <a:cs typeface="Arial"/>
            </a:endParaRPr>
          </a:p>
          <a:p>
            <a:pPr>
              <a:lnSpc>
                <a:spcPct val="100000"/>
              </a:lnSpc>
              <a:spcBef>
                <a:spcPts val="0"/>
              </a:spcBef>
            </a:pPr>
            <a:r>
              <a:rPr lang="en-US" altLang="en-US" sz="1800" u="sng" dirty="0">
                <a:latin typeface="Arial"/>
                <a:cs typeface="Arial"/>
              </a:rPr>
              <a:t>Remediation</a:t>
            </a:r>
            <a:r>
              <a:rPr lang="en-US" altLang="en-US" sz="1800" dirty="0">
                <a:latin typeface="Arial"/>
                <a:cs typeface="Arial"/>
              </a:rPr>
              <a:t> – If the </a:t>
            </a:r>
            <a:r>
              <a:rPr lang="en-US" altLang="en-US" sz="1800" err="1">
                <a:latin typeface="Arial"/>
                <a:cs typeface="Arial"/>
              </a:rPr>
              <a:t>CareMax</a:t>
            </a:r>
            <a:r>
              <a:rPr lang="en-US" altLang="en-US" sz="1800" dirty="0">
                <a:latin typeface="Arial"/>
                <a:cs typeface="Arial"/>
              </a:rPr>
              <a:t> </a:t>
            </a:r>
            <a:r>
              <a:rPr lang="en-US" altLang="en-US" dirty="0">
                <a:latin typeface="Arial"/>
                <a:cs typeface="Arial"/>
              </a:rPr>
              <a:t>Compliance Department </a:t>
            </a:r>
            <a:r>
              <a:rPr lang="en-US" altLang="en-US" sz="1800" dirty="0">
                <a:latin typeface="Arial"/>
                <a:cs typeface="Arial"/>
              </a:rPr>
              <a:t>concludes, after investigation or audit, that the </a:t>
            </a:r>
            <a:r>
              <a:rPr lang="en-US" altLang="en-US" sz="1800" err="1">
                <a:latin typeface="Arial"/>
                <a:cs typeface="Arial"/>
              </a:rPr>
              <a:t>CareMax</a:t>
            </a:r>
            <a:r>
              <a:rPr lang="en-US" altLang="en-US" sz="1800" dirty="0">
                <a:latin typeface="Arial"/>
                <a:cs typeface="Arial"/>
              </a:rPr>
              <a:t> Code of Conduct, </a:t>
            </a:r>
            <a:r>
              <a:rPr lang="en-US" altLang="en-US" sz="1800" err="1">
                <a:latin typeface="Arial"/>
                <a:cs typeface="Arial"/>
              </a:rPr>
              <a:t>CareMax</a:t>
            </a:r>
            <a:r>
              <a:rPr lang="en-US" altLang="en-US" sz="1800" dirty="0">
                <a:latin typeface="Arial"/>
                <a:cs typeface="Arial"/>
              </a:rPr>
              <a:t> Medicare ACO Compliance &amp; Privacy Program policies, or other applicable laws and regulations may have been violated, </a:t>
            </a:r>
            <a:r>
              <a:rPr lang="en-US" altLang="en-US" sz="1800" err="1">
                <a:latin typeface="Arial"/>
                <a:cs typeface="Arial"/>
              </a:rPr>
              <a:t>CareMax</a:t>
            </a:r>
            <a:r>
              <a:rPr lang="en-US" altLang="en-US" sz="1800" dirty="0">
                <a:latin typeface="Arial"/>
                <a:cs typeface="Arial"/>
              </a:rPr>
              <a:t> Medicare ACO Management will be notified. Remediation may include appropriate remediation, discipline, and penalties, up to and including termination from participation in </a:t>
            </a:r>
            <a:r>
              <a:rPr lang="en-US" altLang="en-US" sz="1800" err="1">
                <a:latin typeface="Arial"/>
                <a:cs typeface="Arial"/>
              </a:rPr>
              <a:t>CareMax</a:t>
            </a:r>
            <a:r>
              <a:rPr lang="en-US" altLang="en-US" sz="1800" dirty="0">
                <a:latin typeface="Arial"/>
                <a:cs typeface="Arial"/>
              </a:rPr>
              <a:t> Medicare ACO Program.</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256055"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Investigation, Audit, and Remediation</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C5BFAFBE-179C-4DC9-170C-2D0265A5E353}"/>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26</a:t>
            </a:fld>
            <a:endParaRPr lang="en-US" sz="1200"/>
          </a:p>
        </p:txBody>
      </p:sp>
    </p:spTree>
    <p:extLst>
      <p:ext uri="{BB962C8B-B14F-4D97-AF65-F5344CB8AC3E}">
        <p14:creationId xmlns:p14="http://schemas.microsoft.com/office/powerpoint/2010/main" val="164789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498487"/>
            <a:ext cx="10644806" cy="4283224"/>
          </a:xfrm>
          <a:prstGeom prst="rect">
            <a:avLst/>
          </a:prstGeom>
        </p:spPr>
        <p:txBody>
          <a:bodyPr vert="horz" wrap="square" lIns="0" tIns="96520" rIns="0" bIns="0" rtlCol="0" anchor="t">
            <a:spAutoFit/>
          </a:bodyPr>
          <a:lstStyle/>
          <a:p>
            <a:pPr marL="0" indent="0">
              <a:buNone/>
              <a:defRPr/>
            </a:pPr>
            <a:r>
              <a:rPr lang="en-US" sz="1600" b="1" dirty="0">
                <a:latin typeface="Arial"/>
                <a:ea typeface="MS PGothic"/>
                <a:cs typeface="Arial"/>
              </a:rPr>
              <a:t>CMS requires that:</a:t>
            </a:r>
            <a:endParaRPr lang="en-US" sz="1600" b="1" dirty="0">
              <a:solidFill>
                <a:srgbClr val="000000"/>
              </a:solidFill>
              <a:latin typeface="Arial"/>
              <a:ea typeface="MS PGothic"/>
              <a:cs typeface="Arial"/>
            </a:endParaRPr>
          </a:p>
          <a:p>
            <a:pPr marL="0" indent="0">
              <a:buNone/>
              <a:defRPr/>
            </a:pPr>
            <a:endParaRPr lang="en-US" sz="1600" b="1" dirty="0">
              <a:latin typeface="Arial"/>
              <a:ea typeface="MS PGothic"/>
              <a:cs typeface="Arial"/>
            </a:endParaRPr>
          </a:p>
          <a:p>
            <a:pPr>
              <a:defRPr/>
            </a:pPr>
            <a:r>
              <a:rPr lang="en-US" sz="1600" dirty="0">
                <a:latin typeface="Arial"/>
                <a:ea typeface="MS PGothic"/>
                <a:cs typeface="Arial"/>
              </a:rPr>
              <a:t>Every </a:t>
            </a:r>
            <a:r>
              <a:rPr lang="en-US" sz="1600" dirty="0" err="1">
                <a:latin typeface="Arial"/>
                <a:ea typeface="MS PGothic"/>
                <a:cs typeface="Arial"/>
              </a:rPr>
              <a:t>CareMax</a:t>
            </a:r>
            <a:r>
              <a:rPr lang="en-US" sz="1600" dirty="0">
                <a:latin typeface="Arial"/>
                <a:ea typeface="MS PGothic"/>
                <a:cs typeface="Arial"/>
              </a:rPr>
              <a:t> Partner conducting business related to the operations of the </a:t>
            </a:r>
            <a:r>
              <a:rPr lang="en-US" sz="1600" dirty="0" err="1">
                <a:latin typeface="Arial"/>
                <a:ea typeface="MS PGothic"/>
                <a:cs typeface="Arial"/>
              </a:rPr>
              <a:t>CareMax</a:t>
            </a:r>
            <a:r>
              <a:rPr lang="en-US" altLang="en-US" sz="1600" dirty="0">
                <a:latin typeface="Arial"/>
                <a:ea typeface="MS PGothic"/>
                <a:cs typeface="Arial"/>
              </a:rPr>
              <a:t> Medicare ACO Programs </a:t>
            </a:r>
            <a:r>
              <a:rPr lang="en-US" sz="1600" dirty="0">
                <a:latin typeface="Arial"/>
                <a:ea typeface="MS PGothic"/>
                <a:cs typeface="Arial"/>
              </a:rPr>
              <a:t>comply with the </a:t>
            </a:r>
            <a:r>
              <a:rPr lang="en-US" sz="1600" dirty="0" err="1">
                <a:latin typeface="Arial"/>
                <a:ea typeface="MS PGothic"/>
                <a:cs typeface="Arial"/>
              </a:rPr>
              <a:t>CareMax</a:t>
            </a:r>
            <a:r>
              <a:rPr lang="en-US" sz="1600" dirty="0">
                <a:latin typeface="Arial"/>
                <a:ea typeface="MS PGothic"/>
                <a:cs typeface="Arial"/>
              </a:rPr>
              <a:t> Code of Conduct, </a:t>
            </a:r>
            <a:r>
              <a:rPr lang="en-US" sz="1600" dirty="0" err="1">
                <a:latin typeface="Arial"/>
                <a:ea typeface="MS PGothic"/>
                <a:cs typeface="Arial"/>
              </a:rPr>
              <a:t>CareMax</a:t>
            </a:r>
            <a:r>
              <a:rPr lang="en-US" sz="1600" dirty="0">
                <a:latin typeface="Arial"/>
                <a:ea typeface="MS PGothic"/>
                <a:cs typeface="Arial"/>
              </a:rPr>
              <a:t> policies, Participating Provider Agreements (PPAs), and all applicable laws and regulations.  </a:t>
            </a:r>
          </a:p>
          <a:p>
            <a:pPr>
              <a:defRPr/>
            </a:pPr>
            <a:endParaRPr lang="en-US" sz="1600" dirty="0">
              <a:latin typeface="Arial"/>
              <a:ea typeface="MS PGothic"/>
              <a:cs typeface="Arial"/>
            </a:endParaRPr>
          </a:p>
          <a:p>
            <a:pPr>
              <a:defRPr/>
            </a:pPr>
            <a:r>
              <a:rPr lang="en-US" sz="1600" dirty="0">
                <a:latin typeface="Arial"/>
                <a:ea typeface="MS PGothic"/>
                <a:cs typeface="Arial"/>
              </a:rPr>
              <a:t>Examples of compliance issues that can be reported to the </a:t>
            </a:r>
            <a:r>
              <a:rPr lang="en-US" sz="1600" dirty="0" err="1">
                <a:latin typeface="Arial"/>
                <a:ea typeface="MS PGothic"/>
                <a:cs typeface="Arial"/>
              </a:rPr>
              <a:t>CareMax</a:t>
            </a:r>
            <a:r>
              <a:rPr lang="en-US" sz="1600" dirty="0">
                <a:latin typeface="Arial"/>
                <a:ea typeface="MS PGothic"/>
                <a:cs typeface="Arial"/>
              </a:rPr>
              <a:t> Medicare ACO Compliance Officer include but are not limited to:</a:t>
            </a:r>
          </a:p>
          <a:p>
            <a:pPr marL="339725">
              <a:defRPr/>
            </a:pPr>
            <a:r>
              <a:rPr lang="en-US" sz="1600" dirty="0">
                <a:latin typeface="Arial"/>
                <a:ea typeface="MS PGothic"/>
                <a:cs typeface="Arial"/>
              </a:rPr>
              <a:t>- Notifications of possible breaches of information or known noncompliance with the stated policies;</a:t>
            </a:r>
          </a:p>
          <a:p>
            <a:pPr marL="339725">
              <a:defRPr/>
            </a:pPr>
            <a:r>
              <a:rPr lang="en-US" sz="1600" dirty="0">
                <a:latin typeface="Arial"/>
                <a:ea typeface="MS PGothic"/>
                <a:cs typeface="Arial"/>
              </a:rPr>
              <a:t>- Complaints made by patients; and</a:t>
            </a:r>
          </a:p>
          <a:p>
            <a:pPr marL="339725">
              <a:defRPr/>
            </a:pPr>
            <a:r>
              <a:rPr lang="en-US" sz="1600" dirty="0">
                <a:latin typeface="Arial"/>
                <a:ea typeface="MS PGothic"/>
                <a:cs typeface="Arial"/>
              </a:rPr>
              <a:t>- Results of an audit reviewing the </a:t>
            </a:r>
            <a:r>
              <a:rPr lang="en-US" sz="1600" dirty="0" err="1">
                <a:latin typeface="Arial"/>
                <a:ea typeface="MS PGothic"/>
                <a:cs typeface="Arial"/>
              </a:rPr>
              <a:t>CareMax</a:t>
            </a:r>
            <a:r>
              <a:rPr lang="en-US" sz="1600" dirty="0">
                <a:latin typeface="Arial"/>
                <a:ea typeface="MS PGothic"/>
                <a:cs typeface="Arial"/>
              </a:rPr>
              <a:t> Partner’s practice.</a:t>
            </a:r>
          </a:p>
          <a:p>
            <a:pPr>
              <a:defRPr/>
            </a:pPr>
            <a:endParaRPr lang="en-US" sz="1600" dirty="0">
              <a:latin typeface="Arial"/>
              <a:ea typeface="MS PGothic"/>
              <a:cs typeface="Arial"/>
            </a:endParaRPr>
          </a:p>
          <a:p>
            <a:pPr>
              <a:defRPr/>
            </a:pPr>
            <a:r>
              <a:rPr lang="en-US" sz="1600" dirty="0">
                <a:latin typeface="Arial"/>
                <a:ea typeface="MS PGothic"/>
                <a:cs typeface="Arial"/>
              </a:rPr>
              <a:t>All reports received of possible breaches or noncompliance will be investigated by </a:t>
            </a:r>
            <a:r>
              <a:rPr lang="en-US" sz="1600" dirty="0" err="1">
                <a:latin typeface="Arial"/>
                <a:ea typeface="MS PGothic"/>
                <a:cs typeface="Arial"/>
              </a:rPr>
              <a:t>CareMax</a:t>
            </a:r>
            <a:r>
              <a:rPr lang="en-US" sz="1600" dirty="0">
                <a:latin typeface="Arial"/>
                <a:ea typeface="MS PGothic"/>
                <a:cs typeface="Arial"/>
              </a:rPr>
              <a:t> Medicare ACO Management and remediation will be aligned with the severity of the violation.</a:t>
            </a:r>
          </a:p>
          <a:p>
            <a:pPr>
              <a:defRPr/>
            </a:pPr>
            <a:endParaRPr lang="en-US" sz="1600" dirty="0">
              <a:latin typeface="Arial"/>
              <a:ea typeface="MS PGothic"/>
              <a:cs typeface="Arial"/>
            </a:endParaRPr>
          </a:p>
          <a:p>
            <a:pPr>
              <a:defRPr/>
            </a:pPr>
            <a:r>
              <a:rPr lang="en-US" sz="1600" dirty="0">
                <a:latin typeface="Arial"/>
                <a:ea typeface="MS PGothic"/>
                <a:cs typeface="Arial"/>
              </a:rPr>
              <a:t>Providers have the right to contest or appeal a decision made by the </a:t>
            </a:r>
            <a:r>
              <a:rPr lang="en-US" sz="1600" dirty="0" err="1">
                <a:latin typeface="Arial"/>
                <a:ea typeface="MS PGothic"/>
                <a:cs typeface="Arial"/>
              </a:rPr>
              <a:t>CareMax</a:t>
            </a:r>
            <a:r>
              <a:rPr lang="en-US" sz="1600" dirty="0">
                <a:latin typeface="Arial"/>
                <a:ea typeface="MS PGothic"/>
                <a:cs typeface="Arial"/>
              </a:rPr>
              <a:t> Medicare ACO and can formally do so by submitting the required information in writing within 30 days of the initial decision.</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CareMax Partner Enforcement and Discipline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1938"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5C200CD9-C0A5-9170-F65E-5FF4DFFEDA46}"/>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27</a:t>
            </a:fld>
            <a:endParaRPr lang="en-US" sz="1200"/>
          </a:p>
        </p:txBody>
      </p:sp>
    </p:spTree>
    <p:extLst>
      <p:ext uri="{BB962C8B-B14F-4D97-AF65-F5344CB8AC3E}">
        <p14:creationId xmlns:p14="http://schemas.microsoft.com/office/powerpoint/2010/main" val="38919987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498487"/>
            <a:ext cx="10644806" cy="4529445"/>
          </a:xfrm>
          <a:prstGeom prst="rect">
            <a:avLst/>
          </a:prstGeom>
        </p:spPr>
        <p:txBody>
          <a:bodyPr vert="horz" wrap="square" lIns="0" tIns="96520" rIns="0" bIns="0" rtlCol="0" anchor="t">
            <a:spAutoFit/>
          </a:bodyPr>
          <a:lstStyle/>
          <a:p>
            <a:pPr marL="0" indent="0">
              <a:buNone/>
              <a:defRPr/>
            </a:pPr>
            <a:r>
              <a:rPr lang="en-US" sz="1600" b="1" u="sng" dirty="0">
                <a:latin typeface="Arial"/>
                <a:ea typeface="MS PGothic"/>
                <a:cs typeface="Arial"/>
              </a:rPr>
              <a:t>Open Lines of Communication</a:t>
            </a:r>
            <a:endParaRPr lang="en-US" sz="1600" b="1" u="sng" dirty="0">
              <a:solidFill>
                <a:srgbClr val="000000"/>
              </a:solidFill>
              <a:latin typeface="Arial"/>
              <a:ea typeface="MS PGothic"/>
              <a:cs typeface="Arial"/>
            </a:endParaRPr>
          </a:p>
          <a:p>
            <a:pPr marL="0" indent="0">
              <a:buNone/>
              <a:defRPr/>
            </a:pPr>
            <a:r>
              <a:rPr lang="en-US" sz="1600" dirty="0" err="1">
                <a:latin typeface="Arial"/>
                <a:ea typeface="MS PGothic"/>
                <a:cs typeface="Arial"/>
              </a:rPr>
              <a:t>CareMax</a:t>
            </a:r>
            <a:r>
              <a:rPr lang="en-US" sz="1600" dirty="0">
                <a:latin typeface="Arial"/>
                <a:ea typeface="MS PGothic"/>
                <a:cs typeface="Arial"/>
              </a:rPr>
              <a:t> Partners may ask questions related to the </a:t>
            </a:r>
            <a:r>
              <a:rPr lang="en-US" sz="1600" dirty="0" err="1">
                <a:latin typeface="Arial"/>
                <a:ea typeface="MS PGothic"/>
                <a:cs typeface="Arial"/>
              </a:rPr>
              <a:t>CareMax</a:t>
            </a:r>
            <a:r>
              <a:rPr lang="en-US" sz="1600" dirty="0">
                <a:latin typeface="Arial"/>
                <a:ea typeface="MS PGothic"/>
                <a:cs typeface="Arial"/>
              </a:rPr>
              <a:t> Medicare ACO Compliance and Privacy Program by contacting:</a:t>
            </a: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r>
              <a:rPr lang="en-US" sz="1600" b="1" u="sng" dirty="0">
                <a:latin typeface="Arial"/>
                <a:ea typeface="MS PGothic"/>
                <a:cs typeface="Arial"/>
              </a:rPr>
              <a:t>Reporting</a:t>
            </a:r>
          </a:p>
          <a:p>
            <a:r>
              <a:rPr lang="en-US" altLang="en-US" sz="1600" dirty="0" err="1">
                <a:latin typeface="Arial"/>
                <a:cs typeface="Arial"/>
              </a:rPr>
              <a:t>CareMax</a:t>
            </a:r>
            <a:r>
              <a:rPr lang="en-US" altLang="en-US" sz="1600" dirty="0">
                <a:latin typeface="Arial"/>
                <a:cs typeface="Arial"/>
              </a:rPr>
              <a:t> Partners</a:t>
            </a:r>
            <a:r>
              <a:rPr lang="en-US" altLang="en-US" sz="1600" dirty="0">
                <a:latin typeface="Arial"/>
                <a:cs typeface="Times New Roman"/>
              </a:rPr>
              <a:t> </a:t>
            </a:r>
            <a:r>
              <a:rPr lang="en-US" altLang="en-US" sz="1600" dirty="0">
                <a:latin typeface="Arial"/>
                <a:cs typeface="Arial"/>
              </a:rPr>
              <a:t>are required to report suspected compliance and privacy concerns.  Reports must be made to the </a:t>
            </a:r>
            <a:r>
              <a:rPr lang="en-US" altLang="en-US" sz="1600" dirty="0" err="1">
                <a:latin typeface="Arial"/>
                <a:cs typeface="Arial"/>
              </a:rPr>
              <a:t>CareMax</a:t>
            </a:r>
            <a:r>
              <a:rPr lang="en-US" altLang="en-US" sz="1600" dirty="0">
                <a:latin typeface="Arial"/>
                <a:cs typeface="Arial"/>
              </a:rPr>
              <a:t> Medicare ACO Compliance Officer.  A hotline has been established for individuals who wish to report their concerns </a:t>
            </a:r>
            <a:r>
              <a:rPr lang="en-US" altLang="en-US" sz="1600" u="sng" dirty="0">
                <a:latin typeface="Arial"/>
                <a:cs typeface="Arial"/>
              </a:rPr>
              <a:t>anonymously</a:t>
            </a:r>
            <a:r>
              <a:rPr lang="en-US" altLang="en-US" sz="1600" dirty="0">
                <a:latin typeface="Arial"/>
                <a:cs typeface="Arial"/>
              </a:rPr>
              <a:t>.  The toll-free hotline number is </a:t>
            </a:r>
            <a:r>
              <a:rPr lang="en-US" altLang="en-US" sz="1600" b="1" dirty="0">
                <a:latin typeface="Arial"/>
                <a:cs typeface="Arial"/>
              </a:rPr>
              <a:t>(800) 672-3039</a:t>
            </a:r>
            <a:r>
              <a:rPr lang="en-US" altLang="en-US" sz="1600" dirty="0">
                <a:latin typeface="Arial"/>
                <a:cs typeface="Arial"/>
              </a:rPr>
              <a:t>, available 24 hours a day, 7 days a week. </a:t>
            </a:r>
          </a:p>
          <a:p>
            <a:endParaRPr lang="en-US" altLang="en-US" sz="1600" dirty="0">
              <a:latin typeface="Arial"/>
              <a:cs typeface="Arial"/>
            </a:endParaRPr>
          </a:p>
          <a:p>
            <a:r>
              <a:rPr lang="en-US" altLang="en-US" sz="1600" dirty="0">
                <a:latin typeface="Arial"/>
                <a:cs typeface="Arial"/>
              </a:rPr>
              <a:t>You may also </a:t>
            </a:r>
            <a:r>
              <a:rPr lang="en-US" altLang="en-US" sz="1600" u="sng" dirty="0">
                <a:latin typeface="Arial"/>
                <a:cs typeface="Arial"/>
              </a:rPr>
              <a:t>anonymously</a:t>
            </a:r>
            <a:r>
              <a:rPr lang="en-US" altLang="en-US" sz="1600" dirty="0">
                <a:latin typeface="Arial"/>
                <a:cs typeface="Arial"/>
              </a:rPr>
              <a:t> report your concern online at: </a:t>
            </a:r>
            <a:r>
              <a:rPr lang="en-US" sz="1600" dirty="0">
                <a:latin typeface="Arial"/>
                <a:cs typeface="Arial"/>
                <a:hlinkClick r:id="rId3"/>
              </a:rPr>
              <a:t>https://reportanissue.com/caremax/</a:t>
            </a:r>
            <a:r>
              <a:rPr lang="en-US" altLang="en-US" sz="1600" dirty="0">
                <a:latin typeface="Arial"/>
                <a:cs typeface="Arial"/>
              </a:rPr>
              <a:t>. </a:t>
            </a:r>
            <a:r>
              <a:rPr lang="en-US" altLang="en-US" sz="1600" dirty="0" err="1">
                <a:latin typeface="Arial"/>
                <a:cs typeface="Arial"/>
              </a:rPr>
              <a:t>CareMax</a:t>
            </a:r>
            <a:r>
              <a:rPr lang="en-US" altLang="en-US" sz="1600" dirty="0">
                <a:latin typeface="Arial"/>
                <a:cs typeface="Arial"/>
              </a:rPr>
              <a:t> Partners</a:t>
            </a:r>
            <a:r>
              <a:rPr lang="en-US" altLang="en-US" sz="1600" dirty="0">
                <a:latin typeface="Arial"/>
                <a:cs typeface="Times New Roman"/>
              </a:rPr>
              <a:t> </a:t>
            </a:r>
            <a:r>
              <a:rPr lang="en-US" altLang="en-US" sz="1600" dirty="0">
                <a:latin typeface="Arial"/>
                <a:cs typeface="Arial"/>
              </a:rPr>
              <a:t>who report a concern in good faith will be protected against retaliatory action. </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Compliance Questions and Reporting</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1938"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85EB9A4-A81E-CCC8-A922-C62864BA137D}"/>
              </a:ext>
            </a:extLst>
          </p:cNvPr>
          <p:cNvSpPr/>
          <p:nvPr/>
        </p:nvSpPr>
        <p:spPr>
          <a:xfrm>
            <a:off x="845225" y="2521048"/>
            <a:ext cx="10501550" cy="1579892"/>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4756D5-03E3-AC51-40BC-DBC81458D8FA}"/>
              </a:ext>
            </a:extLst>
          </p:cNvPr>
          <p:cNvSpPr txBox="1"/>
          <p:nvPr/>
        </p:nvSpPr>
        <p:spPr>
          <a:xfrm>
            <a:off x="1238251" y="2712313"/>
            <a:ext cx="3943350" cy="1200329"/>
          </a:xfrm>
          <a:prstGeom prst="rect">
            <a:avLst/>
          </a:prstGeom>
          <a:noFill/>
        </p:spPr>
        <p:txBody>
          <a:bodyPr wrap="square" rtlCol="0">
            <a:spAutoFit/>
          </a:bodyPr>
          <a:lstStyle/>
          <a:p>
            <a:r>
              <a:rPr lang="en-US" b="1">
                <a:solidFill>
                  <a:schemeClr val="bg1"/>
                </a:solidFill>
              </a:rPr>
              <a:t>CareMax Medicare ACO Director</a:t>
            </a:r>
          </a:p>
          <a:p>
            <a:r>
              <a:rPr lang="en-US">
                <a:solidFill>
                  <a:schemeClr val="bg1"/>
                </a:solidFill>
              </a:rPr>
              <a:t>Kristen Shaw, MPH</a:t>
            </a:r>
          </a:p>
          <a:p>
            <a:r>
              <a:rPr lang="en-US" b="1">
                <a:solidFill>
                  <a:schemeClr val="bg1"/>
                </a:solidFill>
              </a:rPr>
              <a:t>Kristin.Shaw@caremax.com</a:t>
            </a:r>
          </a:p>
          <a:p>
            <a:r>
              <a:rPr lang="en-US">
                <a:solidFill>
                  <a:schemeClr val="bg1"/>
                </a:solidFill>
              </a:rPr>
              <a:t>Telephone: (716) 725-1100</a:t>
            </a:r>
          </a:p>
        </p:txBody>
      </p:sp>
      <p:sp>
        <p:nvSpPr>
          <p:cNvPr id="9" name="TextBox 8">
            <a:extLst>
              <a:ext uri="{FF2B5EF4-FFF2-40B4-BE49-F238E27FC236}">
                <a16:creationId xmlns:a16="http://schemas.microsoft.com/office/drawing/2014/main" id="{9CFEC2B5-EA5F-772D-EFC7-22030BF0BA52}"/>
              </a:ext>
            </a:extLst>
          </p:cNvPr>
          <p:cNvSpPr txBox="1"/>
          <p:nvPr/>
        </p:nvSpPr>
        <p:spPr>
          <a:xfrm>
            <a:off x="6010275" y="2712313"/>
            <a:ext cx="4943476" cy="1200329"/>
          </a:xfrm>
          <a:prstGeom prst="rect">
            <a:avLst/>
          </a:prstGeom>
          <a:noFill/>
        </p:spPr>
        <p:txBody>
          <a:bodyPr wrap="square" rtlCol="0">
            <a:spAutoFit/>
          </a:bodyPr>
          <a:lstStyle/>
          <a:p>
            <a:r>
              <a:rPr lang="en-US" b="1" dirty="0" err="1">
                <a:solidFill>
                  <a:schemeClr val="bg1"/>
                </a:solidFill>
              </a:rPr>
              <a:t>CareMax</a:t>
            </a:r>
            <a:r>
              <a:rPr lang="en-US" b="1" dirty="0">
                <a:solidFill>
                  <a:schemeClr val="bg1"/>
                </a:solidFill>
              </a:rPr>
              <a:t> Medicare </a:t>
            </a:r>
            <a:r>
              <a:rPr lang="en-US" b="1" dirty="0" err="1">
                <a:solidFill>
                  <a:schemeClr val="bg1"/>
                </a:solidFill>
              </a:rPr>
              <a:t>ACO</a:t>
            </a:r>
            <a:r>
              <a:rPr lang="en-US" b="1" dirty="0">
                <a:solidFill>
                  <a:schemeClr val="bg1"/>
                </a:solidFill>
              </a:rPr>
              <a:t> Compliance Officer</a:t>
            </a:r>
          </a:p>
          <a:p>
            <a:r>
              <a:rPr lang="en-US" dirty="0">
                <a:solidFill>
                  <a:schemeClr val="bg1"/>
                </a:solidFill>
              </a:rPr>
              <a:t>Kim Anderson, MPH, CHC</a:t>
            </a:r>
          </a:p>
          <a:p>
            <a:r>
              <a:rPr lang="en-US" b="1" dirty="0">
                <a:solidFill>
                  <a:schemeClr val="bg1"/>
                </a:solidFill>
              </a:rPr>
              <a:t>Kimberly.Anderson@caremax.com</a:t>
            </a:r>
          </a:p>
          <a:p>
            <a:r>
              <a:rPr lang="en-US" dirty="0">
                <a:solidFill>
                  <a:schemeClr val="bg1"/>
                </a:solidFill>
              </a:rPr>
              <a:t>Telephone:  (305) 908-4307</a:t>
            </a:r>
          </a:p>
        </p:txBody>
      </p:sp>
      <p:sp>
        <p:nvSpPr>
          <p:cNvPr id="10" name="Slide Number Placeholder 5">
            <a:extLst>
              <a:ext uri="{FF2B5EF4-FFF2-40B4-BE49-F238E27FC236}">
                <a16:creationId xmlns:a16="http://schemas.microsoft.com/office/drawing/2014/main" id="{133D511A-ED61-3EE8-117A-97C8E93A290B}"/>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28</a:t>
            </a:fld>
            <a:endParaRPr lang="en-US" sz="1200"/>
          </a:p>
        </p:txBody>
      </p:sp>
    </p:spTree>
    <p:extLst>
      <p:ext uri="{BB962C8B-B14F-4D97-AF65-F5344CB8AC3E}">
        <p14:creationId xmlns:p14="http://schemas.microsoft.com/office/powerpoint/2010/main" val="979053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2" y="3794760"/>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3" y="4656439"/>
            <a:ext cx="10666731" cy="2215991"/>
          </a:xfrm>
          <a:solidFill>
            <a:srgbClr val="0076A8"/>
          </a:solidFill>
        </p:spPr>
        <p:txBody>
          <a:bodyPr/>
          <a:lstStyle/>
          <a:p>
            <a:pPr algn="ctr"/>
            <a:r>
              <a:rPr lang="en-US" sz="2800" dirty="0">
                <a:solidFill>
                  <a:schemeClr val="bg1"/>
                </a:solidFill>
                <a:latin typeface="Nunito" pitchFamily="2" charset="0"/>
              </a:rPr>
              <a:t>Thank you for reviewing the</a:t>
            </a:r>
            <a:br>
              <a:rPr lang="en-US" sz="2800" dirty="0">
                <a:solidFill>
                  <a:schemeClr val="bg1"/>
                </a:solidFill>
                <a:latin typeface="Nunito" pitchFamily="2" charset="0"/>
              </a:rPr>
            </a:br>
            <a:r>
              <a:rPr lang="en-US" sz="2800" dirty="0">
                <a:solidFill>
                  <a:schemeClr val="bg1"/>
                </a:solidFill>
                <a:latin typeface="Nunito" pitchFamily="2" charset="0"/>
              </a:rPr>
              <a:t>Medicare </a:t>
            </a:r>
            <a:r>
              <a:rPr lang="en-US" sz="2800" dirty="0" err="1">
                <a:solidFill>
                  <a:schemeClr val="bg1"/>
                </a:solidFill>
                <a:latin typeface="Nunito" pitchFamily="2" charset="0"/>
              </a:rPr>
              <a:t>ACO</a:t>
            </a:r>
            <a:r>
              <a:rPr lang="en-US" sz="2800" dirty="0">
                <a:solidFill>
                  <a:schemeClr val="bg1"/>
                </a:solidFill>
                <a:latin typeface="Nunito" pitchFamily="2" charset="0"/>
              </a:rPr>
              <a:t> Compliance &amp; Privacy Training </a:t>
            </a:r>
            <a:br>
              <a:rPr lang="en-US" dirty="0">
                <a:latin typeface="Nunito" pitchFamily="2" charset="0"/>
              </a:rPr>
            </a:br>
            <a:br>
              <a:rPr lang="en-US" dirty="0">
                <a:solidFill>
                  <a:schemeClr val="bg1"/>
                </a:solidFill>
                <a:latin typeface="Nunito" pitchFamily="2" charset="0"/>
              </a:rPr>
            </a:br>
            <a:endParaRPr lang="en-US" dirty="0">
              <a:solidFill>
                <a:schemeClr val="bg1"/>
              </a:solidFill>
              <a:latin typeface="Nunito" pitchFamily="2" charset="0"/>
            </a:endParaRPr>
          </a:p>
        </p:txBody>
      </p:sp>
      <p:pic>
        <p:nvPicPr>
          <p:cNvPr id="4" name="Picture 3" descr="Logo">
            <a:extLst>
              <a:ext uri="{FF2B5EF4-FFF2-40B4-BE49-F238E27FC236}">
                <a16:creationId xmlns:a16="http://schemas.microsoft.com/office/drawing/2014/main" id="{659F51BE-5D09-1F99-109E-D240E4C2B0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8" y="668655"/>
            <a:ext cx="7620000" cy="2943225"/>
          </a:xfrm>
          <a:prstGeom prst="rect">
            <a:avLst/>
          </a:prstGeom>
        </p:spPr>
      </p:pic>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D7AF12-2496-129C-746C-81FA5AE0B80E}"/>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506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857073"/>
            <a:ext cx="10984658" cy="2828980"/>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sz="2000" b="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lang="en-US" sz="2000" b="1">
                <a:solidFill>
                  <a:schemeClr val="tx1"/>
                </a:solidFill>
                <a:latin typeface="Arial" panose="020B0604020202020204" pitchFamily="34" charset="0"/>
                <a:cs typeface="Arial" panose="020B0604020202020204" pitchFamily="34" charset="0"/>
              </a:rPr>
              <a:t>As a condition of participation, Centers for Medicare &amp; Medicaid Services (CMS) expects providers to complete a training in compliance and privacy principles </a:t>
            </a:r>
            <a:r>
              <a:rPr lang="en-US" sz="2000">
                <a:solidFill>
                  <a:schemeClr val="tx1"/>
                </a:solidFill>
                <a:latin typeface="Arial" panose="020B0604020202020204" pitchFamily="34" charset="0"/>
                <a:cs typeface="Arial" panose="020B0604020202020204" pitchFamily="34" charset="0"/>
              </a:rPr>
              <a:t>that apply to these innovation programs.</a:t>
            </a:r>
          </a:p>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As a benefit to participating in CMS’ innovation programs through CareMax,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CNCN</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CACN</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and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CHP</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providers</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can attest their compliance to CMS’ requirements by completing this training.</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00628" y="267363"/>
            <a:ext cx="11316843" cy="1388694"/>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4400" b="1" i="0" u="none" strike="noStrike" kern="0" cap="none" spc="-10" normalizeH="0" baseline="0" noProof="0">
                <a:ln>
                  <a:noFill/>
                </a:ln>
                <a:solidFill>
                  <a:srgbClr val="0076A8"/>
                </a:solidFill>
                <a:effectLst/>
                <a:uLnTx/>
                <a:uFillTx/>
                <a:latin typeface="Nunito" pitchFamily="2" charset="0"/>
                <a:ea typeface="+mj-ea"/>
              </a:rPr>
              <a:t>The Purpose of this Training: </a:t>
            </a:r>
          </a:p>
          <a:p>
            <a:pPr marL="572770" marR="0" lvl="0" indent="0" defTabSz="914400" eaLnBrk="1" fontAlgn="auto" latinLnBrk="0" hangingPunct="1">
              <a:lnSpc>
                <a:spcPct val="100000"/>
              </a:lnSpc>
              <a:spcBef>
                <a:spcPts val="95"/>
              </a:spcBef>
              <a:spcAft>
                <a:spcPts val="0"/>
              </a:spcAft>
              <a:buClrTx/>
              <a:buSzTx/>
              <a:buFontTx/>
              <a:buNone/>
              <a:tabLst/>
              <a:defRPr/>
            </a:pPr>
            <a:r>
              <a:rPr lang="en-US" sz="2000" spc="-10">
                <a:solidFill>
                  <a:srgbClr val="0076A8"/>
                </a:solidFill>
                <a:latin typeface="Nunito" pitchFamily="2" charset="0"/>
              </a:rPr>
              <a:t>Your guide to </a:t>
            </a:r>
            <a:r>
              <a:rPr lang="en-US" sz="2000" spc="-10" err="1">
                <a:solidFill>
                  <a:srgbClr val="0076A8"/>
                </a:solidFill>
                <a:latin typeface="Nunito" pitchFamily="2" charset="0"/>
              </a:rPr>
              <a:t>CareMax’s</a:t>
            </a:r>
            <a:r>
              <a:rPr lang="en-US" sz="2000" spc="-10">
                <a:solidFill>
                  <a:srgbClr val="0076A8"/>
                </a:solidFill>
                <a:latin typeface="Nunito" pitchFamily="2" charset="0"/>
              </a:rPr>
              <a:t> Compliance and Privacy Program</a:t>
            </a:r>
            <a:endParaRPr kumimoji="0" lang="en-US" sz="2000" b="1" i="0" u="none" strike="noStrike" kern="0" cap="none" spc="-10" normalizeH="0" baseline="0" noProof="0">
              <a:ln>
                <a:noFill/>
              </a:ln>
              <a:solidFill>
                <a:srgbClr val="0076A8"/>
              </a:solidFill>
              <a:effectLst/>
              <a:uLnTx/>
              <a:uFillTx/>
              <a:latin typeface="Nunito" pitchFamily="2" charset="0"/>
              <a:ea typeface="+mj-ea"/>
            </a:endParaRP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C14B0CB-80B3-0B18-3050-D88151F9CD72}"/>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a:extLst>
              <a:ext uri="{FF2B5EF4-FFF2-40B4-BE49-F238E27FC236}">
                <a16:creationId xmlns:a16="http://schemas.microsoft.com/office/drawing/2014/main" id="{1066C4F5-9CE3-25C3-4AE5-9AA683F920F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3</a:t>
            </a:fld>
            <a:endParaRPr lang="en-US" sz="1200"/>
          </a:p>
        </p:txBody>
      </p:sp>
    </p:spTree>
    <p:extLst>
      <p:ext uri="{BB962C8B-B14F-4D97-AF65-F5344CB8AC3E}">
        <p14:creationId xmlns:p14="http://schemas.microsoft.com/office/powerpoint/2010/main" val="2327771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857073"/>
            <a:ext cx="10984658" cy="3842077"/>
          </a:xfrm>
          <a:prstGeom prst="rect">
            <a:avLst/>
          </a:prstGeom>
        </p:spPr>
        <p:txBody>
          <a:bodyPr vert="horz" wrap="square" lIns="0" tIns="96520" rIns="0" bIns="0" rtlCol="0" anchor="t">
            <a:spAutoFit/>
          </a:bodyPr>
          <a:lstStyle/>
          <a:p>
            <a:pPr marL="406400">
              <a:spcBef>
                <a:spcPts val="665"/>
              </a:spcBef>
              <a:tabLst>
                <a:tab pos="685800" algn="l"/>
              </a:tabLst>
              <a:defRPr/>
            </a:pP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All </a:t>
            </a:r>
            <a:r>
              <a:rPr kumimoji="0" lang="en-US" sz="2000" b="1" i="0" u="none" strike="noStrike" kern="0" cap="none" spc="0" normalizeH="0" baseline="0" noProof="0" dirty="0" err="1">
                <a:ln>
                  <a:noFill/>
                </a:ln>
                <a:solidFill>
                  <a:schemeClr val="tx1"/>
                </a:solidFill>
                <a:effectLst/>
                <a:uLnTx/>
                <a:uFillTx/>
                <a:latin typeface="Arial" panose="020B0604020202020204" pitchFamily="34" charset="0"/>
                <a:cs typeface="Arial" panose="020B0604020202020204" pitchFamily="34" charset="0"/>
              </a:rPr>
              <a:t>CareMax</a:t>
            </a:r>
            <a:r>
              <a:rPr kumimoji="0" lang="en-US" sz="2000" b="1"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Partners</a:t>
            </a: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are expected to be aware of, and comply with, the CMS rules and regulations summarized and outlined by </a:t>
            </a:r>
            <a:r>
              <a:rPr lang="en-US" sz="2000" dirty="0">
                <a:solidFill>
                  <a:schemeClr val="tx1"/>
                </a:solidFill>
                <a:latin typeface="Arial" panose="020B0604020202020204" pitchFamily="34" charset="0"/>
                <a:cs typeface="Arial" panose="020B0604020202020204" pitchFamily="34" charset="0"/>
              </a:rPr>
              <a:t>the </a:t>
            </a:r>
            <a:r>
              <a:rPr lang="en-US" sz="2000" dirty="0" err="1">
                <a:solidFill>
                  <a:schemeClr val="tx1"/>
                </a:solidFill>
                <a:latin typeface="Arial" panose="020B0604020202020204" pitchFamily="34" charset="0"/>
                <a:cs typeface="Arial" panose="020B0604020202020204" pitchFamily="34" charset="0"/>
              </a:rPr>
              <a:t>CACN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CNCN</a:t>
            </a:r>
            <a:r>
              <a:rPr lang="en-US" sz="2000" dirty="0">
                <a:solidFill>
                  <a:schemeClr val="tx1"/>
                </a:solidFill>
                <a:latin typeface="Arial" panose="020B0604020202020204" pitchFamily="34" charset="0"/>
                <a:cs typeface="Arial" panose="020B0604020202020204" pitchFamily="34" charset="0"/>
              </a:rPr>
              <a:t>, and CHP </a:t>
            </a:r>
            <a:r>
              <a:rPr kumimoji="0" lang="en-US" sz="2000" i="0" u="none" strike="noStrike" kern="0" cap="none" spc="0" normalizeH="0" baseline="0" noProof="0" dirty="0" err="1">
                <a:ln>
                  <a:noFill/>
                </a:ln>
                <a:solidFill>
                  <a:schemeClr val="tx1"/>
                </a:solidFill>
                <a:effectLst/>
                <a:uLnTx/>
                <a:uFillTx/>
                <a:latin typeface="Arial" panose="020B0604020202020204" pitchFamily="34" charset="0"/>
                <a:cs typeface="Arial" panose="020B0604020202020204" pitchFamily="34" charset="0"/>
              </a:rPr>
              <a:t>ACO</a:t>
            </a: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Compliance and Privacy Programs</a:t>
            </a:r>
            <a:r>
              <a:rPr lang="en-US" sz="2000" dirty="0">
                <a:solidFill>
                  <a:schemeClr val="tx1"/>
                </a:solidFill>
                <a:latin typeface="Arial" panose="020B0604020202020204" pitchFamily="34" charset="0"/>
                <a:cs typeface="Arial" panose="020B0604020202020204" pitchFamily="34" charset="0"/>
              </a:rPr>
              <a:t> </a:t>
            </a:r>
            <a:r>
              <a:rPr kumimoji="0" lang="en-US" sz="2000" i="0" u="non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and</a:t>
            </a: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associated policies and procedures.</a:t>
            </a:r>
          </a:p>
          <a:p>
            <a:pPr marL="406400">
              <a:spcBef>
                <a:spcPts val="665"/>
              </a:spcBef>
              <a:tabLst>
                <a:tab pos="685800" algn="l"/>
              </a:tabLst>
              <a:defRPr/>
            </a:pPr>
            <a:endParaRPr lang="en-US" sz="2000" b="1" dirty="0">
              <a:latin typeface="Arial"/>
              <a:cs typeface="Arial"/>
            </a:endParaRPr>
          </a:p>
          <a:p>
            <a:pPr marL="406400">
              <a:spcBef>
                <a:spcPts val="665"/>
              </a:spcBef>
              <a:tabLst>
                <a:tab pos="685800" algn="l"/>
              </a:tabLst>
              <a:defRPr/>
            </a:pPr>
            <a:r>
              <a:rPr lang="en-US" sz="2000" b="1" dirty="0" err="1">
                <a:latin typeface="Arial"/>
                <a:cs typeface="Arial"/>
              </a:rPr>
              <a:t>CareMax</a:t>
            </a:r>
            <a:r>
              <a:rPr lang="en-US" sz="2000" b="1" dirty="0">
                <a:latin typeface="Arial"/>
                <a:cs typeface="Arial"/>
              </a:rPr>
              <a:t> Partners </a:t>
            </a:r>
            <a:r>
              <a:rPr lang="en-US" sz="2000" dirty="0">
                <a:latin typeface="Arial"/>
                <a:cs typeface="Arial"/>
              </a:rPr>
              <a:t>include board members, officers, employees, vendors, agents, </a:t>
            </a:r>
            <a:r>
              <a:rPr lang="en-US" sz="2000" dirty="0" err="1">
                <a:latin typeface="Arial"/>
                <a:cs typeface="Arial"/>
              </a:rPr>
              <a:t>ACO</a:t>
            </a:r>
            <a:r>
              <a:rPr lang="en-US" sz="2000" dirty="0">
                <a:latin typeface="Arial"/>
                <a:cs typeface="Arial"/>
              </a:rPr>
              <a:t> participating providers, and such staff of </a:t>
            </a:r>
            <a:r>
              <a:rPr lang="en-US" sz="2000" dirty="0" err="1">
                <a:latin typeface="Arial"/>
                <a:cs typeface="Arial"/>
              </a:rPr>
              <a:t>CareMax</a:t>
            </a:r>
            <a:r>
              <a:rPr lang="en-US" sz="2000" dirty="0">
                <a:latin typeface="Arial"/>
                <a:cs typeface="Arial"/>
              </a:rPr>
              <a:t> acting as agent(s) for </a:t>
            </a:r>
            <a:r>
              <a:rPr lang="en-US" sz="2000" dirty="0" err="1">
                <a:latin typeface="Arial"/>
                <a:cs typeface="Arial"/>
              </a:rPr>
              <a:t>CareMax</a:t>
            </a:r>
            <a:r>
              <a:rPr lang="en-US" sz="2000" dirty="0">
                <a:latin typeface="Arial"/>
                <a:cs typeface="Arial"/>
              </a:rPr>
              <a:t> and performing certain operational func</a:t>
            </a:r>
            <a:r>
              <a:rPr lang="en-US" sz="2000" dirty="0">
                <a:solidFill>
                  <a:schemeClr val="tx1"/>
                </a:solidFill>
                <a:latin typeface="Arial"/>
                <a:cs typeface="Arial"/>
              </a:rPr>
              <a:t>tions for or doing business related to the </a:t>
            </a:r>
            <a:r>
              <a:rPr lang="en-US" sz="2000" dirty="0" err="1">
                <a:solidFill>
                  <a:schemeClr val="tx1"/>
                </a:solidFill>
                <a:latin typeface="Arial"/>
                <a:cs typeface="Arial"/>
              </a:rPr>
              <a:t>CACN</a:t>
            </a:r>
            <a:r>
              <a:rPr lang="en-US" sz="2000" dirty="0">
                <a:solidFill>
                  <a:schemeClr val="tx1"/>
                </a:solidFill>
                <a:latin typeface="Arial"/>
                <a:cs typeface="Arial"/>
              </a:rPr>
              <a:t>, </a:t>
            </a:r>
            <a:r>
              <a:rPr lang="en-US" sz="2000" dirty="0" err="1">
                <a:solidFill>
                  <a:schemeClr val="tx1"/>
                </a:solidFill>
                <a:latin typeface="Arial"/>
                <a:cs typeface="Arial"/>
              </a:rPr>
              <a:t>CNCN</a:t>
            </a:r>
            <a:r>
              <a:rPr lang="en-US" sz="2000" dirty="0">
                <a:solidFill>
                  <a:schemeClr val="tx1"/>
                </a:solidFill>
                <a:latin typeface="Arial"/>
                <a:cs typeface="Arial"/>
              </a:rPr>
              <a:t>, and CHP Medicare </a:t>
            </a:r>
            <a:r>
              <a:rPr lang="en-US" sz="2000" dirty="0" err="1">
                <a:solidFill>
                  <a:schemeClr val="tx1"/>
                </a:solidFill>
                <a:latin typeface="Arial"/>
                <a:cs typeface="Arial"/>
              </a:rPr>
              <a:t>ACO</a:t>
            </a:r>
            <a:r>
              <a:rPr lang="en-US" sz="2000" dirty="0">
                <a:solidFill>
                  <a:schemeClr val="tx1"/>
                </a:solidFill>
                <a:latin typeface="Arial"/>
                <a:cs typeface="Arial"/>
              </a:rPr>
              <a:t> programs</a:t>
            </a:r>
            <a:r>
              <a:rPr lang="en-US" sz="2000" dirty="0">
                <a:latin typeface="Arial"/>
                <a:cs typeface="Arial"/>
              </a:rPr>
              <a:t>.</a:t>
            </a:r>
            <a:endParaRPr lang="en-US" sz="2000" b="1" dirty="0">
              <a:latin typeface="Arial"/>
              <a:cs typeface="Arial"/>
            </a:endParaRPr>
          </a:p>
          <a:p>
            <a:pPr marL="406400" marR="0" lvl="0" defTabSz="914400" eaLnBrk="1" fontAlgn="auto" latinLnBrk="0" hangingPunct="1">
              <a:lnSpc>
                <a:spcPct val="100000"/>
              </a:lnSpc>
              <a:spcBef>
                <a:spcPts val="665"/>
              </a:spcBef>
              <a:spcAft>
                <a:spcPts val="0"/>
              </a:spcAft>
              <a:buClrTx/>
              <a:buSzTx/>
              <a:tabLst>
                <a:tab pos="685800" algn="l"/>
              </a:tabLst>
              <a:defRPr/>
            </a:pPr>
            <a:endParaRPr lang="en-US" sz="2000" dirty="0">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sz="200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The information presented in this training includes key elements of the CMS rules and regulations that govern the </a:t>
            </a:r>
            <a:r>
              <a:rPr kumimoji="0" lang="en-US" sz="2000" b="1" i="0" u="none" strike="noStrike" kern="0" cap="none" spc="0" normalizeH="0" baseline="0" noProof="0" dirty="0" err="1">
                <a:ln>
                  <a:noFill/>
                </a:ln>
                <a:solidFill>
                  <a:schemeClr val="tx1"/>
                </a:solidFill>
                <a:effectLst/>
                <a:uLnTx/>
                <a:uFillTx/>
                <a:latin typeface="Arial" panose="020B0604020202020204" pitchFamily="34" charset="0"/>
                <a:cs typeface="Arial" panose="020B0604020202020204" pitchFamily="34" charset="0"/>
              </a:rPr>
              <a:t>CACN</a:t>
            </a: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a:t>
            </a:r>
            <a:r>
              <a:rPr kumimoji="0" lang="en-US" sz="2000" b="1" i="0" u="none" strike="noStrike" kern="0" cap="none" spc="0" normalizeH="0" baseline="0" noProof="0" dirty="0" err="1">
                <a:ln>
                  <a:noFill/>
                </a:ln>
                <a:solidFill>
                  <a:schemeClr val="tx1"/>
                </a:solidFill>
                <a:effectLst/>
                <a:uLnTx/>
                <a:uFillTx/>
                <a:latin typeface="Arial" panose="020B0604020202020204" pitchFamily="34" charset="0"/>
                <a:cs typeface="Arial" panose="020B0604020202020204" pitchFamily="34" charset="0"/>
              </a:rPr>
              <a:t>CNCN</a:t>
            </a: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and </a:t>
            </a:r>
            <a:r>
              <a:rPr kumimoji="0" lang="en-US" sz="2000" b="1"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CHP</a:t>
            </a: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Medicare </a:t>
            </a:r>
            <a:r>
              <a:rPr kumimoji="0" lang="en-US" sz="2000" i="0" u="none" strike="noStrike" kern="0" cap="none" spc="0" normalizeH="0" baseline="0" noProof="0" dirty="0" err="1">
                <a:ln>
                  <a:noFill/>
                </a:ln>
                <a:solidFill>
                  <a:schemeClr val="tx1"/>
                </a:solidFill>
                <a:effectLst/>
                <a:uLnTx/>
                <a:uFillTx/>
                <a:latin typeface="Arial" panose="020B0604020202020204" pitchFamily="34" charset="0"/>
                <a:cs typeface="Arial" panose="020B0604020202020204" pitchFamily="34" charset="0"/>
              </a:rPr>
              <a:t>ACOs</a:t>
            </a:r>
            <a:r>
              <a:rPr kumimoji="0" lang="en-US" sz="200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Medicare ACO Compliance and Privacy Policies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96792B94-30E6-38FD-0F3B-7555A53A459E}"/>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4</a:t>
            </a:fld>
            <a:endParaRPr lang="en-US" sz="1200"/>
          </a:p>
        </p:txBody>
      </p:sp>
    </p:spTree>
    <p:extLst>
      <p:ext uri="{BB962C8B-B14F-4D97-AF65-F5344CB8AC3E}">
        <p14:creationId xmlns:p14="http://schemas.microsoft.com/office/powerpoint/2010/main" val="266412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1107996"/>
          </a:xfrm>
        </p:spPr>
        <p:txBody>
          <a:bodyPr/>
          <a:lstStyle/>
          <a:p>
            <a:pPr algn="ctr"/>
            <a:r>
              <a:rPr lang="en-US">
                <a:solidFill>
                  <a:schemeClr val="bg1"/>
                </a:solidFill>
                <a:latin typeface="Nunito" pitchFamily="2" charset="0"/>
              </a:rPr>
              <a:t>CareMax Medicare ACO</a:t>
            </a:r>
            <a:br>
              <a:rPr lang="en-US">
                <a:solidFill>
                  <a:schemeClr val="bg1"/>
                </a:solidFill>
                <a:latin typeface="Nunito" pitchFamily="2" charset="0"/>
              </a:rPr>
            </a:br>
            <a:r>
              <a:rPr lang="en-US" sz="2800">
                <a:solidFill>
                  <a:schemeClr val="bg1"/>
                </a:solidFill>
                <a:latin typeface="Nunito" pitchFamily="2" charset="0"/>
              </a:rPr>
              <a:t>Compliance &amp; Privacy Program Documents</a:t>
            </a:r>
            <a:endParaRPr lang="en-US">
              <a:solidFill>
                <a:schemeClr val="bg1"/>
              </a:solidFill>
              <a:latin typeface="Nunito" pitchFamily="2" charset="0"/>
            </a:endParaRP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4F7063F8-341E-BE35-6244-99106E1887FF}"/>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731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97992" y="2267692"/>
            <a:ext cx="10984658" cy="2985433"/>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lang="en-US" sz="1600" b="1" u="sng" dirty="0">
                <a:latin typeface="Arial" panose="020B0604020202020204" pitchFamily="34" charset="0"/>
                <a:cs typeface="Arial" panose="020B0604020202020204" pitchFamily="34" charset="0"/>
              </a:rPr>
              <a:t>Compliance and Privacy Program Description</a:t>
            </a:r>
          </a:p>
          <a:p>
            <a:pPr marL="684213" lvl="3" algn="l">
              <a:tabLst>
                <a:tab pos="685800" algn="l"/>
              </a:tabLst>
              <a:defRPr/>
            </a:pPr>
            <a:r>
              <a:rPr lang="en-US" sz="1600" dirty="0">
                <a:latin typeface="Arial" panose="020B0604020202020204" pitchFamily="34" charset="0"/>
                <a:cs typeface="Arial" panose="020B0604020202020204" pitchFamily="34" charset="0"/>
              </a:rPr>
              <a:t>A written document describing the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Compliance and Privacy Programs for each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Medicare ACO.</a:t>
            </a:r>
          </a:p>
          <a:p>
            <a:pPr marL="406400" marR="0" lvl="0" defTabSz="914400" eaLnBrk="1" fontAlgn="auto" latinLnBrk="0" hangingPunct="1">
              <a:lnSpc>
                <a:spcPct val="100000"/>
              </a:lnSpc>
              <a:buClrTx/>
              <a:buSzTx/>
              <a:tabLst>
                <a:tab pos="685800" algn="l"/>
              </a:tabLst>
              <a:defRPr/>
            </a:pPr>
            <a:r>
              <a:rPr kumimoji="0" lang="en-US" sz="16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p>
          <a:p>
            <a:pPr marL="406400" marR="0" lvl="0" defTabSz="914400" eaLnBrk="1" fontAlgn="auto" latinLnBrk="0" hangingPunct="1">
              <a:lnSpc>
                <a:spcPct val="100000"/>
              </a:lnSpc>
              <a:buClrTx/>
              <a:buSzTx/>
              <a:tabLst>
                <a:tab pos="685800" algn="l"/>
              </a:tabLst>
              <a:defRPr/>
            </a:pPr>
            <a:r>
              <a:rPr lang="en-US" sz="1600" b="1" u="sng" dirty="0">
                <a:latin typeface="Arial" panose="020B0604020202020204" pitchFamily="34" charset="0"/>
                <a:cs typeface="Arial" panose="020B0604020202020204" pitchFamily="34" charset="0"/>
              </a:rPr>
              <a:t>Code of Business Conduct and Ethics</a:t>
            </a:r>
          </a:p>
          <a:p>
            <a:pPr marL="684213" algn="l">
              <a:defRPr/>
            </a:pPr>
            <a:r>
              <a:rPr lang="en-US" sz="1600" dirty="0">
                <a:latin typeface="Arial" panose="020B0604020202020204" pitchFamily="34" charset="0"/>
                <a:cs typeface="Arial" panose="020B0604020202020204" pitchFamily="34" charset="0"/>
              </a:rPr>
              <a:t>Every person conducting business on behalf of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must follow the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Code of Conduct, together with all applicable laws and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practices. This includes all </a:t>
            </a:r>
            <a:r>
              <a:rPr lang="en-US" sz="1600" b="1" dirty="0" err="1">
                <a:latin typeface="Arial" panose="020B0604020202020204" pitchFamily="34" charset="0"/>
                <a:cs typeface="Arial" panose="020B0604020202020204" pitchFamily="34" charset="0"/>
              </a:rPr>
              <a:t>CareMax</a:t>
            </a:r>
            <a:r>
              <a:rPr lang="en-US" sz="1600" b="1" dirty="0">
                <a:latin typeface="Arial" panose="020B0604020202020204" pitchFamily="34" charset="0"/>
                <a:cs typeface="Arial" panose="020B0604020202020204" pitchFamily="34" charset="0"/>
              </a:rPr>
              <a:t> Partners</a:t>
            </a:r>
            <a:r>
              <a:rPr lang="en-US" sz="1600" dirty="0">
                <a:latin typeface="Arial" panose="020B0604020202020204" pitchFamily="34" charset="0"/>
                <a:cs typeface="Arial" panose="020B0604020202020204" pitchFamily="34" charset="0"/>
              </a:rPr>
              <a:t> and all of our locations, affiliates, and subsidiaries.</a:t>
            </a:r>
          </a:p>
          <a:p>
            <a:pPr marL="406400" marR="0" lvl="0" defTabSz="914400" eaLnBrk="1" fontAlgn="auto" latinLnBrk="0" hangingPunct="1">
              <a:lnSpc>
                <a:spcPct val="100000"/>
              </a:lnSpc>
              <a:spcAft>
                <a:spcPts val="0"/>
              </a:spcAft>
              <a:buClrTx/>
              <a:buSzTx/>
              <a:tabLst>
                <a:tab pos="685800" algn="l"/>
              </a:tabLst>
              <a:defRPr/>
            </a:pPr>
            <a:endPar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Aft>
                <a:spcPts val="0"/>
              </a:spcAft>
              <a:buClrTx/>
              <a:buSzTx/>
              <a:tabLst>
                <a:tab pos="685800" algn="l"/>
              </a:tabLst>
              <a:defRPr/>
            </a:pPr>
            <a:r>
              <a:rPr kumimoji="0" lang="en-US" sz="1600" b="1" i="0" u="sng"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Policies and Procedures</a:t>
            </a:r>
          </a:p>
          <a:p>
            <a:pPr marL="684213" marR="0" lvl="0" defTabSz="914400" eaLnBrk="1" fontAlgn="auto" latinLnBrk="0" hangingPunct="1">
              <a:lnSpc>
                <a:spcPct val="100000"/>
              </a:lnSpc>
              <a:spcBef>
                <a:spcPts val="665"/>
              </a:spcBef>
              <a:spcAft>
                <a:spcPts val="0"/>
              </a:spcAft>
              <a:buClrTx/>
              <a:buSzTx/>
              <a:tabLst>
                <a:tab pos="685800" algn="l"/>
              </a:tabLst>
              <a:defRPr/>
            </a:pPr>
            <a:r>
              <a:rPr lang="en-US" sz="1600" dirty="0" err="1">
                <a:solidFill>
                  <a:schemeClr val="tx1"/>
                </a:solidFill>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maintains policies and procedures for </a:t>
            </a:r>
            <a:r>
              <a:rPr lang="en-US" sz="1600" dirty="0">
                <a:solidFill>
                  <a:schemeClr val="tx1"/>
                </a:solidFill>
                <a:latin typeface="Arial" panose="020B0604020202020204" pitchFamily="34" charset="0"/>
                <a:cs typeface="Arial" panose="020B0604020202020204" pitchFamily="34" charset="0"/>
              </a:rPr>
              <a:t>its </a:t>
            </a:r>
            <a:r>
              <a:rPr lang="en-US" sz="1600" dirty="0" err="1">
                <a:solidFill>
                  <a:schemeClr val="tx1"/>
                </a:solidFill>
                <a:latin typeface="Arial" panose="020B0604020202020204" pitchFamily="34" charset="0"/>
                <a:cs typeface="Arial" panose="020B0604020202020204" pitchFamily="34" charset="0"/>
              </a:rPr>
              <a:t>CareMax</a:t>
            </a:r>
            <a:r>
              <a:rPr lang="en-US" sz="1600" dirty="0">
                <a:solidFill>
                  <a:schemeClr val="tx1"/>
                </a:solidFill>
                <a:latin typeface="Arial" panose="020B0604020202020204" pitchFamily="34" charset="0"/>
                <a:cs typeface="Arial" panose="020B0604020202020204" pitchFamily="34" charset="0"/>
              </a:rPr>
              <a:t> Partners</a:t>
            </a:r>
            <a:r>
              <a:rPr lang="en-US" sz="1600" dirty="0">
                <a:latin typeface="Arial" panose="020B0604020202020204" pitchFamily="34" charset="0"/>
                <a:cs typeface="Arial" panose="020B0604020202020204" pitchFamily="34" charset="0"/>
              </a:rPr>
              <a:t>, including:</a:t>
            </a:r>
            <a:endPar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sz="1600" b="1" i="0" u="none" strike="noStrike" kern="0" cap="none" spc="0" normalizeH="0" baseline="0" noProof="0" dirty="0">
              <a:ln>
                <a:noFill/>
              </a:ln>
              <a:solidFill>
                <a:sysClr val="windowText" lastClr="000000"/>
              </a:solidFill>
              <a:effectLst/>
              <a:highlight>
                <a:srgbClr val="FFFF00"/>
              </a:highlight>
              <a:uLnTx/>
              <a:uFillTx/>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00628" y="267363"/>
            <a:ext cx="11316843" cy="1893961"/>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200" b="1" i="0" u="none" strike="noStrike" kern="0" cap="none" spc="-10" normalizeH="0" baseline="0" noProof="0" dirty="0">
                <a:ln>
                  <a:noFill/>
                </a:ln>
                <a:solidFill>
                  <a:srgbClr val="0076A8"/>
                </a:solidFill>
                <a:effectLst/>
                <a:uLnTx/>
                <a:uFillTx/>
                <a:latin typeface="Nunito" pitchFamily="2" charset="0"/>
                <a:ea typeface="+mj-ea"/>
              </a:rPr>
              <a:t>Accessing </a:t>
            </a:r>
            <a:r>
              <a:rPr kumimoji="0" lang="en-US" sz="3200" b="1" i="0" u="none" strike="noStrike" kern="0" cap="none" spc="-10" normalizeH="0" baseline="0" noProof="0" dirty="0" err="1">
                <a:ln>
                  <a:noFill/>
                </a:ln>
                <a:solidFill>
                  <a:srgbClr val="0076A8"/>
                </a:solidFill>
                <a:effectLst/>
                <a:uLnTx/>
                <a:uFillTx/>
                <a:latin typeface="Nunito" pitchFamily="2" charset="0"/>
                <a:ea typeface="+mj-ea"/>
              </a:rPr>
              <a:t>CareMax</a:t>
            </a:r>
            <a:r>
              <a:rPr kumimoji="0" lang="en-US" sz="3200" b="1" i="0" u="none" strike="noStrike" kern="0" cap="none" spc="-10" normalizeH="0" baseline="0" noProof="0" dirty="0">
                <a:ln>
                  <a:noFill/>
                </a:ln>
                <a:solidFill>
                  <a:srgbClr val="0076A8"/>
                </a:solidFill>
                <a:effectLst/>
                <a:uLnTx/>
                <a:uFillTx/>
                <a:latin typeface="Nunito" pitchFamily="2" charset="0"/>
                <a:ea typeface="+mj-ea"/>
              </a:rPr>
              <a:t> Medicare </a:t>
            </a:r>
            <a:r>
              <a:rPr kumimoji="0" lang="en-US" sz="3200" b="1" i="0" u="none" strike="noStrike" kern="0" cap="none" spc="-10" normalizeH="0" baseline="0" noProof="0" dirty="0" err="1">
                <a:ln>
                  <a:noFill/>
                </a:ln>
                <a:solidFill>
                  <a:srgbClr val="0076A8"/>
                </a:solidFill>
                <a:effectLst/>
                <a:uLnTx/>
                <a:uFillTx/>
                <a:latin typeface="Nunito" pitchFamily="2" charset="0"/>
                <a:ea typeface="+mj-ea"/>
              </a:rPr>
              <a:t>ACO</a:t>
            </a:r>
            <a:r>
              <a:rPr kumimoji="0" lang="en-US" sz="3200" b="1" i="0" u="none" strike="noStrike" kern="0" cap="none" spc="-10" normalizeH="0" baseline="0" noProof="0" dirty="0">
                <a:ln>
                  <a:noFill/>
                </a:ln>
                <a:solidFill>
                  <a:srgbClr val="0076A8"/>
                </a:solidFill>
                <a:effectLst/>
                <a:uLnTx/>
                <a:uFillTx/>
                <a:latin typeface="Nunito" pitchFamily="2" charset="0"/>
                <a:ea typeface="+mj-ea"/>
              </a:rPr>
              <a:t> Compliance and Privacy Program Documents</a:t>
            </a:r>
          </a:p>
          <a:p>
            <a:pPr marL="572770" marR="0" lvl="0" indent="0" defTabSz="914400" eaLnBrk="1" fontAlgn="auto" latinLnBrk="0" hangingPunct="1">
              <a:lnSpc>
                <a:spcPct val="100000"/>
              </a:lnSpc>
              <a:spcBef>
                <a:spcPts val="95"/>
              </a:spcBef>
              <a:spcAft>
                <a:spcPts val="0"/>
              </a:spcAft>
              <a:buClrTx/>
              <a:buSzTx/>
              <a:buFontTx/>
              <a:buNone/>
              <a:tabLst/>
              <a:defRPr/>
            </a:pPr>
            <a:endParaRPr lang="en-US" sz="1600" i="1" spc="-10" dirty="0">
              <a:solidFill>
                <a:schemeClr val="tx1"/>
              </a:solidFill>
              <a:latin typeface="Arial" panose="020B0604020202020204" pitchFamily="34" charset="0"/>
              <a:cs typeface="Arial" panose="020B0604020202020204" pitchFamily="34" charset="0"/>
            </a:endParaRPr>
          </a:p>
          <a:p>
            <a:pPr marL="572770" marR="0" lvl="0" indent="0" defTabSz="914400" eaLnBrk="1" fontAlgn="auto" latinLnBrk="0" hangingPunct="1">
              <a:lnSpc>
                <a:spcPct val="100000"/>
              </a:lnSpc>
              <a:spcBef>
                <a:spcPts val="95"/>
              </a:spcBef>
              <a:spcAft>
                <a:spcPts val="0"/>
              </a:spcAft>
              <a:buClrTx/>
              <a:buSzTx/>
              <a:buFontTx/>
              <a:buNone/>
              <a:tabLst/>
              <a:defRPr/>
            </a:pPr>
            <a:r>
              <a:rPr lang="en-US" sz="1600" i="1" spc="-10" dirty="0">
                <a:solidFill>
                  <a:schemeClr val="tx1"/>
                </a:solidFill>
                <a:latin typeface="Arial" panose="020B0604020202020204" pitchFamily="34" charset="0"/>
                <a:cs typeface="Arial" panose="020B0604020202020204" pitchFamily="34" charset="0"/>
              </a:rPr>
              <a:t>The following Compliance and Privacy documents are attached to the </a:t>
            </a:r>
            <a:r>
              <a:rPr lang="en-US" sz="1600" i="1" spc="-10" dirty="0" err="1">
                <a:solidFill>
                  <a:schemeClr val="tx1"/>
                </a:solidFill>
                <a:latin typeface="Arial" panose="020B0604020202020204" pitchFamily="34" charset="0"/>
                <a:cs typeface="Arial" panose="020B0604020202020204" pitchFamily="34" charset="0"/>
              </a:rPr>
              <a:t>ACO</a:t>
            </a:r>
            <a:r>
              <a:rPr lang="en-US" sz="1600" i="1" spc="-10" dirty="0">
                <a:solidFill>
                  <a:schemeClr val="tx1"/>
                </a:solidFill>
                <a:latin typeface="Arial" panose="020B0604020202020204" pitchFamily="34" charset="0"/>
                <a:cs typeface="Arial" panose="020B0604020202020204" pitchFamily="34" charset="0"/>
              </a:rPr>
              <a:t> Provider Compliance Packet e-mail:</a:t>
            </a:r>
            <a:endParaRPr kumimoji="0" lang="en-US" sz="1600" i="1" u="none" strike="noStrike" kern="0" cap="none" spc="-1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F703658-36E8-A2BB-DD0B-97628F49FC2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7A0D4855-D471-40E4-2D3F-DF485B8A33E8}"/>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6</a:t>
            </a:fld>
            <a:endParaRPr lang="en-US" sz="1200"/>
          </a:p>
        </p:txBody>
      </p:sp>
      <p:sp>
        <p:nvSpPr>
          <p:cNvPr id="9" name="TextBox 8">
            <a:extLst>
              <a:ext uri="{FF2B5EF4-FFF2-40B4-BE49-F238E27FC236}">
                <a16:creationId xmlns:a16="http://schemas.microsoft.com/office/drawing/2014/main" id="{6D033A3A-15A6-73D2-953F-081AFF0623CB}"/>
              </a:ext>
            </a:extLst>
          </p:cNvPr>
          <p:cNvSpPr txBox="1"/>
          <p:nvPr/>
        </p:nvSpPr>
        <p:spPr>
          <a:xfrm>
            <a:off x="812292" y="4953839"/>
            <a:ext cx="10984657" cy="918200"/>
          </a:xfrm>
          <a:prstGeom prst="rect">
            <a:avLst/>
          </a:prstGeom>
          <a:noFill/>
        </p:spPr>
        <p:txBody>
          <a:bodyPr wrap="square" lIns="91440" tIns="45720" rIns="91440" bIns="45720" numCol="2" anchor="t">
            <a:spAutoFit/>
          </a:bodyPr>
          <a:lstStyle/>
          <a:p>
            <a:pPr marL="69215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tabLst>
                <a:tab pos="685800" algn="l"/>
              </a:tabLst>
              <a:defRPr/>
            </a:pPr>
            <a:r>
              <a:rPr lang="en-US" sz="1400" dirty="0">
                <a:latin typeface="Arial"/>
                <a:cs typeface="Arial"/>
              </a:rPr>
              <a:t>ACO Participant Compliance Training</a:t>
            </a:r>
          </a:p>
          <a:p>
            <a:pPr marL="69215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tabLst>
                <a:tab pos="685800" algn="l"/>
              </a:tabLst>
              <a:defRPr/>
            </a:pPr>
            <a:r>
              <a:rPr kumimoji="0" lang="en-US" sz="1400" i="0" u="none" strike="noStrike" kern="0" cap="none" spc="0" normalizeH="0" baseline="0" noProof="0" dirty="0">
                <a:ln>
                  <a:noFill/>
                </a:ln>
                <a:effectLst/>
                <a:uLnTx/>
                <a:uFillTx/>
                <a:latin typeface="Arial"/>
                <a:cs typeface="Arial"/>
              </a:rPr>
              <a:t>Policy for Reporting Violations and Complaints</a:t>
            </a:r>
            <a:endParaRPr lang="en-US" sz="1400" dirty="0">
              <a:latin typeface="Arial"/>
              <a:cs typeface="Arial"/>
            </a:endParaRPr>
          </a:p>
          <a:p>
            <a:pPr marL="692150" indent="-285750">
              <a:spcBef>
                <a:spcPts val="665"/>
              </a:spcBef>
              <a:buFont typeface="Arial" panose="020B0604020202020204" pitchFamily="34" charset="0"/>
              <a:buChar char="•"/>
              <a:tabLst>
                <a:tab pos="685800" algn="l"/>
              </a:tabLst>
              <a:defRPr/>
            </a:pPr>
            <a:r>
              <a:rPr lang="en-US" sz="1400" dirty="0">
                <a:latin typeface="Arial"/>
                <a:cs typeface="Arial"/>
              </a:rPr>
              <a:t>Conflicts </a:t>
            </a:r>
            <a:r>
              <a:rPr lang="en-US" sz="1400">
                <a:latin typeface="Arial"/>
                <a:cs typeface="Arial"/>
              </a:rPr>
              <a:t>of Interest</a:t>
            </a:r>
            <a:endParaRPr lang="en-US" sz="1400" dirty="0">
              <a:latin typeface="Arial"/>
              <a:cs typeface="Arial"/>
            </a:endParaRPr>
          </a:p>
          <a:p>
            <a:pPr marL="692150" indent="-285750">
              <a:spcBef>
                <a:spcPts val="665"/>
              </a:spcBef>
              <a:buFont typeface="Arial" panose="020B0604020202020204" pitchFamily="34" charset="0"/>
              <a:buChar char="•"/>
              <a:tabLst>
                <a:tab pos="685800" algn="l"/>
              </a:tabLst>
              <a:defRPr/>
            </a:pPr>
            <a:r>
              <a:rPr lang="en-US" sz="1400" dirty="0" err="1">
                <a:latin typeface="Arial"/>
                <a:cs typeface="Arial"/>
              </a:rPr>
              <a:t>CareMax</a:t>
            </a:r>
            <a:r>
              <a:rPr lang="en-US" sz="1400" dirty="0">
                <a:latin typeface="Arial"/>
                <a:cs typeface="Arial"/>
              </a:rPr>
              <a:t> Partner Enforcement and Discipline</a:t>
            </a:r>
          </a:p>
          <a:p>
            <a:pPr marL="692150" indent="-285750">
              <a:spcBef>
                <a:spcPts val="665"/>
              </a:spcBef>
              <a:buFont typeface="Arial" panose="020B0604020202020204" pitchFamily="34" charset="0"/>
              <a:buChar char="•"/>
              <a:tabLst>
                <a:tab pos="685800" algn="l"/>
              </a:tabLst>
              <a:defRPr/>
            </a:pPr>
            <a:r>
              <a:rPr lang="en-US" sz="1400" dirty="0">
                <a:latin typeface="Arial"/>
                <a:cs typeface="Arial"/>
              </a:rPr>
              <a:t>ACO Beneficiary Freedom of Choice </a:t>
            </a:r>
          </a:p>
          <a:p>
            <a:pPr marL="692150" indent="-285750">
              <a:spcBef>
                <a:spcPts val="665"/>
              </a:spcBef>
              <a:buFont typeface="Arial" panose="020B0604020202020204" pitchFamily="34" charset="0"/>
              <a:buChar char="•"/>
              <a:tabLst>
                <a:tab pos="685800" algn="l"/>
              </a:tabLst>
              <a:defRPr/>
            </a:pPr>
            <a:endParaRPr lang="en-US" sz="1400" dirty="0">
              <a:latin typeface="Arial"/>
              <a:cs typeface="Arial"/>
            </a:endParaRPr>
          </a:p>
        </p:txBody>
      </p:sp>
    </p:spTree>
    <p:extLst>
      <p:ext uri="{BB962C8B-B14F-4D97-AF65-F5344CB8AC3E}">
        <p14:creationId xmlns:p14="http://schemas.microsoft.com/office/powerpoint/2010/main" val="904750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677108"/>
          </a:xfrm>
        </p:spPr>
        <p:txBody>
          <a:bodyPr/>
          <a:lstStyle/>
          <a:p>
            <a:pPr algn="ctr"/>
            <a:r>
              <a:rPr lang="en-US">
                <a:solidFill>
                  <a:schemeClr val="bg1"/>
                </a:solidFill>
                <a:latin typeface="Nunito" pitchFamily="2" charset="0"/>
              </a:rPr>
              <a:t>Applicable Laws</a:t>
            </a: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CB0CFBE7-FBCF-71D9-72E1-150AAE6C181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1356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481842"/>
            <a:ext cx="10984658" cy="4439677"/>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lang="en-US" b="1" u="sng">
                <a:latin typeface="Arial" panose="020B0604020202020204" pitchFamily="34" charset="0"/>
                <a:cs typeface="Arial" panose="020B0604020202020204" pitchFamily="34" charset="0"/>
              </a:rPr>
              <a:t>CMS expects CareMax Partners to</a:t>
            </a:r>
            <a:r>
              <a:rPr lang="en-US" b="1">
                <a:latin typeface="Arial" panose="020B0604020202020204" pitchFamily="34" charset="0"/>
                <a:cs typeface="Arial" panose="020B0604020202020204" pitchFamily="34" charset="0"/>
              </a:rPr>
              <a:t>:</a:t>
            </a:r>
          </a:p>
          <a:p>
            <a:pPr marL="406400" marR="0" lvl="0" defTabSz="914400" eaLnBrk="1" fontAlgn="auto" latinLnBrk="0" hangingPunct="1">
              <a:lnSpc>
                <a:spcPct val="100000"/>
              </a:lnSpc>
              <a:spcBef>
                <a:spcPts val="665"/>
              </a:spcBef>
              <a:spcAft>
                <a:spcPts val="0"/>
              </a:spcAft>
              <a:buClrTx/>
              <a:buSzTx/>
              <a:tabLst>
                <a:tab pos="685800" algn="l"/>
              </a:tabLst>
              <a:defRPr/>
            </a:pPr>
            <a:endParaRPr lang="en-US" b="1" u="sng">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lang="en-US" b="1">
                <a:latin typeface="Arial" panose="020B0604020202020204" pitchFamily="34" charset="0"/>
                <a:cs typeface="Arial" panose="020B0604020202020204" pitchFamily="34" charset="0"/>
              </a:rPr>
              <a:t>Comply with:</a:t>
            </a:r>
            <a:endParaRPr lang="en-US" b="1">
              <a:solidFill>
                <a:schemeClr val="tx1"/>
              </a:solidFill>
              <a:latin typeface="Arial" panose="020B0604020202020204" pitchFamily="34" charset="0"/>
              <a:cs typeface="Arial" panose="020B0604020202020204" pitchFamily="34" charset="0"/>
            </a:endParaRP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solidFill>
                  <a:schemeClr val="tx1"/>
                </a:solidFill>
                <a:latin typeface="Arial" panose="020B0604020202020204" pitchFamily="34" charset="0"/>
                <a:cs typeface="Arial" panose="020B0604020202020204" pitchFamily="34" charset="0"/>
              </a:rPr>
              <a:t>The CMS Program Participation Agreements (for MSSP and ACO REACH)</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All applicable contracts, such as the CareMax Participating Provider Agreement (PPA)</a:t>
            </a:r>
            <a:endParaRPr lang="en-US" b="1">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b="1"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Remain subject to all federal laws governing Medicare fraud and abuse including the:</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False Claims Act (FCA)</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kumimoji="0" lang="en-US"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Anti-Kickback Statute (AKS)</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Physician Self-Referral Law (Stark Law)</a:t>
            </a:r>
            <a:endParaRPr kumimoji="0" lang="en-US"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Social Security Act, including the Exclusion Statute and the Civil Monetary Penalties Law (CMPL)</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kumimoji="0" lang="en-US"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Criminal Health Car</a:t>
            </a:r>
            <a:r>
              <a:rPr lang="en-US">
                <a:latin typeface="Arial" panose="020B0604020202020204" pitchFamily="34" charset="0"/>
                <a:cs typeface="Arial" panose="020B0604020202020204" pitchFamily="34" charset="0"/>
              </a:rPr>
              <a:t>e Fraud Statute</a:t>
            </a:r>
            <a:endParaRPr kumimoji="0" lang="en-US" sz="20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CMS Expectations of CareMax Partners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2655A0D7-8A39-DB96-3DCF-58BE7050DF2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8</a:t>
            </a:fld>
            <a:endParaRPr lang="en-US" sz="1200"/>
          </a:p>
        </p:txBody>
      </p:sp>
    </p:spTree>
    <p:extLst>
      <p:ext uri="{BB962C8B-B14F-4D97-AF65-F5344CB8AC3E}">
        <p14:creationId xmlns:p14="http://schemas.microsoft.com/office/powerpoint/2010/main" val="42031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10644806" cy="3692293"/>
          </a:xfrm>
          <a:prstGeom prst="rect">
            <a:avLst/>
          </a:prstGeom>
        </p:spPr>
        <p:txBody>
          <a:bodyPr vert="horz" wrap="square" lIns="0" tIns="96520" rIns="0" bIns="0" rtlCol="0">
            <a:spAutoFit/>
          </a:bodyPr>
          <a:lstStyle/>
          <a:p>
            <a:pPr>
              <a:spcBef>
                <a:spcPct val="80000"/>
              </a:spcBef>
            </a:pPr>
            <a:r>
              <a:rPr lang="en-US" altLang="en-US" sz="1600" b="1">
                <a:latin typeface="Arial" panose="020B0604020202020204" pitchFamily="34" charset="0"/>
                <a:cs typeface="Arial" panose="020B0604020202020204" pitchFamily="34" charset="0"/>
              </a:rPr>
              <a:t>The civil FCA, </a:t>
            </a:r>
            <a:r>
              <a:rPr lang="en-US" altLang="en-US" sz="1600" b="1">
                <a:latin typeface="Arial" panose="020B0604020202020204" pitchFamily="34" charset="0"/>
                <a:cs typeface="Arial" panose="020B0604020202020204" pitchFamily="34" charset="0"/>
                <a:hlinkClick r:id="rId3"/>
              </a:rPr>
              <a:t>31 United States Code (U.S.C.) Sections 3729–3733</a:t>
            </a:r>
            <a:r>
              <a:rPr lang="en-US" altLang="en-US" sz="1600">
                <a:latin typeface="Arial" panose="020B0604020202020204" pitchFamily="34" charset="0"/>
                <a:cs typeface="Arial" panose="020B0604020202020204" pitchFamily="34" charset="0"/>
              </a:rPr>
              <a:t>, protects the Federal Government from being overcharged or sold substandard goods or services. The civil FCA imposes civil liability on any person who </a:t>
            </a:r>
            <a:r>
              <a:rPr lang="en-US" altLang="en-US" sz="1600" b="1">
                <a:latin typeface="Arial" panose="020B0604020202020204" pitchFamily="34" charset="0"/>
                <a:cs typeface="Arial" panose="020B0604020202020204" pitchFamily="34" charset="0"/>
              </a:rPr>
              <a:t>knowingly</a:t>
            </a:r>
            <a:r>
              <a:rPr lang="en-US" altLang="en-US" sz="1600">
                <a:latin typeface="Arial" panose="020B0604020202020204" pitchFamily="34" charset="0"/>
                <a:cs typeface="Arial" panose="020B0604020202020204" pitchFamily="34" charset="0"/>
              </a:rPr>
              <a:t> submits, or </a:t>
            </a:r>
            <a:r>
              <a:rPr lang="en-US" altLang="en-US" sz="1600" b="1">
                <a:latin typeface="Arial" panose="020B0604020202020204" pitchFamily="34" charset="0"/>
                <a:cs typeface="Arial" panose="020B0604020202020204" pitchFamily="34" charset="0"/>
              </a:rPr>
              <a:t>causes</a:t>
            </a:r>
            <a:r>
              <a:rPr lang="en-US" altLang="en-US" sz="1600">
                <a:latin typeface="Arial" panose="020B0604020202020204" pitchFamily="34" charset="0"/>
                <a:cs typeface="Arial" panose="020B0604020202020204" pitchFamily="34" charset="0"/>
              </a:rPr>
              <a:t> the submission of, a false or fraudulent claim to the federal government.</a:t>
            </a:r>
          </a:p>
          <a:p>
            <a:pPr>
              <a:spcBef>
                <a:spcPct val="80000"/>
              </a:spcBef>
            </a:pPr>
            <a:r>
              <a:rPr lang="en-US" altLang="en-US" sz="1600">
                <a:latin typeface="Arial" panose="020B0604020202020204" pitchFamily="34" charset="0"/>
                <a:cs typeface="Arial" panose="020B0604020202020204" pitchFamily="34" charset="0"/>
              </a:rPr>
              <a:t>The terms “knowing” and “knowingly” mean a person has actual knowledge of the information or acts in deliberate ignorance or reckless disregard of the truth or falsity of the information related to the claim. </a:t>
            </a:r>
            <a:r>
              <a:rPr lang="en-US" altLang="en-US" sz="1600" b="1">
                <a:latin typeface="Arial" panose="020B0604020202020204" pitchFamily="34" charset="0"/>
                <a:cs typeface="Arial" panose="020B0604020202020204" pitchFamily="34" charset="0"/>
              </a:rPr>
              <a:t>No specific intent to defraud is required to violate the civil FCA.</a:t>
            </a:r>
          </a:p>
          <a:p>
            <a:pPr>
              <a:spcBef>
                <a:spcPct val="80000"/>
              </a:spcBef>
            </a:pPr>
            <a:r>
              <a:rPr lang="en-US" altLang="en-US" sz="1600" b="1" u="sng">
                <a:latin typeface="Arial" panose="020B0604020202020204" pitchFamily="34" charset="0"/>
                <a:cs typeface="Arial" panose="020B0604020202020204" pitchFamily="34" charset="0"/>
              </a:rPr>
              <a:t>Examples</a:t>
            </a:r>
            <a:r>
              <a:rPr lang="en-US" altLang="en-US" sz="1600" b="1">
                <a:latin typeface="Arial" panose="020B0604020202020204" pitchFamily="34" charset="0"/>
                <a:cs typeface="Arial" panose="020B0604020202020204" pitchFamily="34" charset="0"/>
              </a:rPr>
              <a:t>: </a:t>
            </a:r>
            <a:r>
              <a:rPr lang="en-US" altLang="en-US" sz="1600">
                <a:latin typeface="Arial" panose="020B0604020202020204" pitchFamily="34" charset="0"/>
                <a:cs typeface="Arial" panose="020B0604020202020204" pitchFamily="34" charset="0"/>
              </a:rPr>
              <a:t>A physician knowingly submits claims to Medicare for medical services not provided or for a higher level of medical services than actually provided.</a:t>
            </a:r>
          </a:p>
          <a:p>
            <a:pPr rtl="0"/>
            <a:endParaRPr lang="en-US" altLang="en-US" sz="1600" b="1" u="sng">
              <a:latin typeface="Arial" panose="020B0604020202020204" pitchFamily="34" charset="0"/>
              <a:cs typeface="Arial" panose="020B0604020202020204" pitchFamily="34" charset="0"/>
            </a:endParaRPr>
          </a:p>
          <a:p>
            <a:pPr rtl="0"/>
            <a:r>
              <a:rPr lang="en-US" altLang="en-US" sz="1600" b="1" u="sng">
                <a:latin typeface="Arial" panose="020B0604020202020204" pitchFamily="34" charset="0"/>
                <a:cs typeface="Arial" panose="020B0604020202020204" pitchFamily="34" charset="0"/>
              </a:rPr>
              <a:t>Penalties</a:t>
            </a:r>
            <a:r>
              <a:rPr lang="en-US" altLang="en-US" sz="1600" b="1">
                <a:latin typeface="Arial" panose="020B0604020202020204" pitchFamily="34" charset="0"/>
                <a:cs typeface="Arial" panose="020B0604020202020204" pitchFamily="34" charset="0"/>
              </a:rPr>
              <a:t>: </a:t>
            </a:r>
            <a:r>
              <a:rPr lang="en-US" sz="1600">
                <a:latin typeface="Arial" panose="020B0604020202020204" pitchFamily="34" charset="0"/>
                <a:cs typeface="Arial" panose="020B0604020202020204" pitchFamily="34" charset="0"/>
              </a:rPr>
              <a:t>Filing false claims may result in fines of up to three times the programs' loss plus $11,000 per claim filed. </a:t>
            </a:r>
          </a:p>
          <a:p>
            <a:pPr rtl="0"/>
            <a:br>
              <a:rPr lang="en-US" sz="1600"/>
            </a:br>
            <a:r>
              <a:rPr lang="en-US" altLang="en-US" sz="1600">
                <a:latin typeface="Arial" panose="020B0604020202020204" pitchFamily="34" charset="0"/>
                <a:cs typeface="Arial" panose="020B0604020202020204" pitchFamily="34" charset="0"/>
              </a:rPr>
              <a:t>Additionally, under </a:t>
            </a:r>
            <a:r>
              <a:rPr lang="en-US" altLang="en-US" sz="1600" b="1">
                <a:latin typeface="Arial" panose="020B0604020202020204" pitchFamily="34" charset="0"/>
                <a:cs typeface="Arial" panose="020B0604020202020204" pitchFamily="34" charset="0"/>
              </a:rPr>
              <a:t>the criminal FCA, </a:t>
            </a:r>
            <a:r>
              <a:rPr lang="en-US" altLang="en-US" sz="1600" b="1">
                <a:latin typeface="Arial" panose="020B0604020202020204" pitchFamily="34" charset="0"/>
                <a:cs typeface="Arial" panose="020B0604020202020204" pitchFamily="34" charset="0"/>
                <a:hlinkClick r:id="rId4"/>
              </a:rPr>
              <a:t>18 U.S.C. Section 287</a:t>
            </a:r>
            <a:r>
              <a:rPr lang="en-US" altLang="en-US" sz="1600">
                <a:latin typeface="Arial" panose="020B0604020202020204" pitchFamily="34" charset="0"/>
                <a:cs typeface="Arial" panose="020B0604020202020204" pitchFamily="34" charset="0"/>
              </a:rPr>
              <a:t>, individuals or entities may face criminal penalties for submitting false, fictitious, or fraudulent claims, including fines, imprisonment, or both.</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The False Claim Act (FCA)</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97A8062E-A100-DF04-63A4-726937322F11}"/>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9</a:t>
            </a:fld>
            <a:endParaRPr lang="en-US" sz="1200"/>
          </a:p>
        </p:txBody>
      </p:sp>
    </p:spTree>
    <p:extLst>
      <p:ext uri="{BB962C8B-B14F-4D97-AF65-F5344CB8AC3E}">
        <p14:creationId xmlns:p14="http://schemas.microsoft.com/office/powerpoint/2010/main" val="2036405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7D600341E30640873366CF61BDEDBC" ma:contentTypeVersion="12" ma:contentTypeDescription="Create a new document." ma:contentTypeScope="" ma:versionID="7b1a83c681df56d98f7e97df9ba3a755">
  <xsd:schema xmlns:xsd="http://www.w3.org/2001/XMLSchema" xmlns:xs="http://www.w3.org/2001/XMLSchema" xmlns:p="http://schemas.microsoft.com/office/2006/metadata/properties" xmlns:ns2="3dabc2a0-fbd5-4ddb-a529-07531d043a79" xmlns:ns3="277ed557-7711-404d-b303-eb274d3b4e54" targetNamespace="http://schemas.microsoft.com/office/2006/metadata/properties" ma:root="true" ma:fieldsID="af4898ffd1403efa21fb2bfc0fac83b6" ns2:_="" ns3:_="">
    <xsd:import namespace="3dabc2a0-fbd5-4ddb-a529-07531d043a79"/>
    <xsd:import namespace="277ed557-7711-404d-b303-eb274d3b4e5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bc2a0-fbd5-4ddb-a529-07531d043a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26982bb-5cff-45aa-90b8-bb16dd6bd5f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ed557-7711-404d-b303-eb274d3b4e5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467983d-f33f-4d96-8b18-57d79b77c1bb}" ma:internalName="TaxCatchAll" ma:showField="CatchAllData" ma:web="277ed557-7711-404d-b303-eb274d3b4e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abc2a0-fbd5-4ddb-a529-07531d043a79">
      <Terms xmlns="http://schemas.microsoft.com/office/infopath/2007/PartnerControls"/>
    </lcf76f155ced4ddcb4097134ff3c332f>
    <TaxCatchAll xmlns="277ed557-7711-404d-b303-eb274d3b4e54" xsi:nil="true"/>
  </documentManagement>
</p:properties>
</file>

<file path=customXml/itemProps1.xml><?xml version="1.0" encoding="utf-8"?>
<ds:datastoreItem xmlns:ds="http://schemas.openxmlformats.org/officeDocument/2006/customXml" ds:itemID="{36F89A86-8870-4A62-AD62-2FD0C7F0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bc2a0-fbd5-4ddb-a529-07531d043a79"/>
    <ds:schemaRef ds:uri="277ed557-7711-404d-b303-eb274d3b4e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D1AA73-DDF1-4F22-9E6A-E25466DCB05E}">
  <ds:schemaRefs>
    <ds:schemaRef ds:uri="http://schemas.microsoft.com/sharepoint/v3/contenttype/forms"/>
  </ds:schemaRefs>
</ds:datastoreItem>
</file>

<file path=customXml/itemProps3.xml><?xml version="1.0" encoding="utf-8"?>
<ds:datastoreItem xmlns:ds="http://schemas.openxmlformats.org/officeDocument/2006/customXml" ds:itemID="{81E355F0-107D-4324-B461-2629471DDB3D}">
  <ds:schemaRefs>
    <ds:schemaRef ds:uri="http://schemas.microsoft.com/office/2006/metadata/properties"/>
    <ds:schemaRef ds:uri="http://purl.org/dc/elements/1.1/"/>
    <ds:schemaRef ds:uri="http://purl.org/dc/terms/"/>
    <ds:schemaRef ds:uri="http://www.w3.org/XML/1998/namespace"/>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277ed557-7711-404d-b303-eb274d3b4e54"/>
    <ds:schemaRef ds:uri="3dabc2a0-fbd5-4ddb-a529-07531d043a79"/>
  </ds:schemaRefs>
</ds:datastoreItem>
</file>

<file path=docProps/app.xml><?xml version="1.0" encoding="utf-8"?>
<Properties xmlns="http://schemas.openxmlformats.org/officeDocument/2006/extended-properties" xmlns:vt="http://schemas.openxmlformats.org/officeDocument/2006/docPropsVTypes">
  <Template>TM03457444[[fn=Basis]]</Template>
  <TotalTime>82</TotalTime>
  <Words>3600</Words>
  <Application>Microsoft Office PowerPoint</Application>
  <PresentationFormat>Widescreen</PresentationFormat>
  <Paragraphs>283</Paragraphs>
  <Slides>29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MS PGothic</vt:lpstr>
      <vt:lpstr>Arial</vt:lpstr>
      <vt:lpstr>Calibri</vt:lpstr>
      <vt:lpstr>Gill Sans MT</vt:lpstr>
      <vt:lpstr>Nunito</vt:lpstr>
      <vt:lpstr>Office Theme</vt:lpstr>
      <vt:lpstr>CareMax Affiliate  Medicare ACO Compliance &amp; Privacy Training    CareMax Accountable Care Network, LLC   CareMax National Care Network, LLC CareMax Health Partners, LLC</vt:lpstr>
      <vt:lpstr>PowerPoint Presentation</vt:lpstr>
      <vt:lpstr>PowerPoint Presentation</vt:lpstr>
      <vt:lpstr>PowerPoint Presentation</vt:lpstr>
      <vt:lpstr>CareMax Medicare ACO Compliance &amp; Privacy Program Documents</vt:lpstr>
      <vt:lpstr>PowerPoint Presentation</vt:lpstr>
      <vt:lpstr>Applicable Laws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Beneficiary Rights and Protections</vt:lpstr>
      <vt:lpstr>PowerPoint Presentation</vt:lpstr>
      <vt:lpstr>PowerPoint Presentation</vt:lpstr>
      <vt:lpstr>CareMax Partner Requirements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reviewing the Medicare ACO Compliance &amp; Privacy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for Effective Leadership</dc:title>
  <dc:creator>Elizabeth Seipp</dc:creator>
  <cp:lastModifiedBy>Kimberly Anderson</cp:lastModifiedBy>
  <cp:revision>30</cp:revision>
  <dcterms:created xsi:type="dcterms:W3CDTF">2023-01-19T15:20:44Z</dcterms:created>
  <dcterms:modified xsi:type="dcterms:W3CDTF">2024-03-15T14:41:34Z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2022-07-24T00:00:00Z</vt:filetime>
  </property>
  <property fmtid="{D5CDD505-2E9C-101B-9397-08002B2CF9AE}" pid="3" name="Creator">
    <vt:lpwstr>Microsoft® PowerPoint® for Microsoft 365</vt:lpwstr>
  </property>
  <property fmtid="{D5CDD505-2E9C-101B-9397-08002B2CF9AE}" pid="4" name="LastSaved">
    <vt:filetime>2023-01-19T00:00:00Z</vt:filetime>
  </property>
  <property fmtid="{D5CDD505-2E9C-101B-9397-08002B2CF9AE}" pid="5" name="Producer">
    <vt:lpwstr>Microsoft® PowerPoint® for Microsoft 365</vt:lpwstr>
  </property>
  <property fmtid="{D5CDD505-2E9C-101B-9397-08002B2CF9AE}" pid="6" name="ContentTypeId">
    <vt:lpwstr>0x0101006C7D600341E30640873366CF61BDEDBC</vt:lpwstr>
  </property>
  <property fmtid="{D5CDD505-2E9C-101B-9397-08002B2CF9AE}" pid="7" name="MediaServiceImageTags">
    <vt:lpwstr/>
  </property>
</Properties>
</file>